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8" r:id="rId2"/>
    <p:sldId id="280" r:id="rId3"/>
    <p:sldId id="282" r:id="rId4"/>
    <p:sldId id="28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F41"/>
    <a:srgbClr val="00CC66"/>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932;&#917;&#923;&#921;&#922;&#919;%20&#917;&#922;&#916;&#919;&#923;&#937;&#931;&#919;%202019\neo.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932;&#917;&#923;&#921;&#922;&#919;%20&#917;&#922;&#916;&#919;&#923;&#937;&#931;&#919;%202019\ne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932;&#917;&#923;&#921;&#922;&#919;%20&#917;&#922;&#916;&#919;&#923;&#937;&#931;&#919;%202019\ne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932;&#917;&#923;&#921;&#922;&#919;%20&#917;&#922;&#916;&#919;&#923;&#937;&#931;&#919;%202019\ne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932;&#917;&#923;&#921;&#922;&#919;%20&#917;&#922;&#916;&#919;&#923;&#937;&#931;&#919;%202019\ne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932;&#917;&#923;&#921;&#922;&#919;%20&#917;&#922;&#916;&#919;&#923;&#937;&#931;&#919;%202019\ne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932;&#917;&#923;&#921;&#922;&#919;%20&#917;&#922;&#916;&#919;&#923;&#937;&#931;&#919;%202019\ne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932;&#917;&#923;&#921;&#922;&#919;%20&#917;&#922;&#916;&#919;&#923;&#937;&#931;&#919;%202019\ne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932;&#917;&#923;&#921;&#922;&#919;%20&#917;&#922;&#916;&#919;&#923;&#937;&#931;&#919;%202019\neo.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932;&#917;&#923;&#921;&#922;&#919;%20&#917;&#922;&#916;&#919;&#923;&#937;&#931;&#919;%202019\ne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backWall>
    <c:plotArea>
      <c:layout>
        <c:manualLayout>
          <c:layoutTarget val="inner"/>
          <c:xMode val="edge"/>
          <c:yMode val="edge"/>
          <c:x val="0.10973930225014022"/>
          <c:y val="0.15992858354994302"/>
          <c:w val="0.73778598602141165"/>
          <c:h val="0.76554161776602458"/>
        </c:manualLayout>
      </c:layout>
      <c:bar3DChart>
        <c:barDir val="col"/>
        <c:grouping val="clustered"/>
        <c:ser>
          <c:idx val="0"/>
          <c:order val="0"/>
          <c:tx>
            <c:strRef>
              <c:f>Φύλλο1!$B$15</c:f>
              <c:strCache>
                <c:ptCount val="1"/>
                <c:pt idx="0">
                  <c:v>ΑΓΟΡΙΑ </c:v>
                </c:pt>
              </c:strCache>
            </c:strRef>
          </c:tx>
          <c:dLbls>
            <c:dLbl>
              <c:idx val="0"/>
              <c:layout>
                <c:manualLayout>
                  <c:x val="-2.0599398389808041E-2"/>
                  <c:y val="-2.2353183914167952E-2"/>
                </c:manualLayout>
              </c:layout>
              <c:showVal val="1"/>
            </c:dLbl>
            <c:dLbl>
              <c:idx val="3"/>
              <c:layout>
                <c:manualLayout>
                  <c:x val="-1.123595505617978E-2"/>
                  <c:y val="-1.9975031210986354E-2"/>
                </c:manualLayout>
              </c:layout>
              <c:showVal val="1"/>
            </c:dLbl>
            <c:txPr>
              <a:bodyPr/>
              <a:lstStyle/>
              <a:p>
                <a:pPr>
                  <a:defRPr sz="1000" b="1">
                    <a:latin typeface="Comic Sans MS" pitchFamily="66" charset="0"/>
                  </a:defRPr>
                </a:pPr>
                <a:endParaRPr lang="el-GR"/>
              </a:p>
            </c:txPr>
            <c:showVal val="1"/>
          </c:dLbls>
          <c:cat>
            <c:strRef>
              <c:f>Φύλλο1!$A$16:$A$19</c:f>
              <c:strCache>
                <c:ptCount val="4"/>
                <c:pt idx="0">
                  <c:v>ΚΑΛΗ</c:v>
                </c:pt>
                <c:pt idx="1">
                  <c:v>ΠΟΛΎ ΚΑΛΗ</c:v>
                </c:pt>
                <c:pt idx="2">
                  <c:v>ΚΑΚΗ</c:v>
                </c:pt>
                <c:pt idx="3">
                  <c:v>ΜΕΤΡΙΑ</c:v>
                </c:pt>
              </c:strCache>
            </c:strRef>
          </c:cat>
          <c:val>
            <c:numRef>
              <c:f>Φύλλο1!$B$16:$B$19</c:f>
              <c:numCache>
                <c:formatCode>0.00%</c:formatCode>
                <c:ptCount val="4"/>
                <c:pt idx="0">
                  <c:v>0.28800000000000031</c:v>
                </c:pt>
                <c:pt idx="1">
                  <c:v>0.62200000000000155</c:v>
                </c:pt>
                <c:pt idx="2">
                  <c:v>4.5000000000000033E-2</c:v>
                </c:pt>
                <c:pt idx="3">
                  <c:v>4.5000000000000033E-2</c:v>
                </c:pt>
              </c:numCache>
            </c:numRef>
          </c:val>
        </c:ser>
        <c:ser>
          <c:idx val="1"/>
          <c:order val="1"/>
          <c:tx>
            <c:strRef>
              <c:f>Φύλλο1!$C$15</c:f>
              <c:strCache>
                <c:ptCount val="1"/>
                <c:pt idx="0">
                  <c:v>ΚΟΡΙΤΣΙΑ</c:v>
                </c:pt>
              </c:strCache>
            </c:strRef>
          </c:tx>
          <c:dLbls>
            <c:dLbl>
              <c:idx val="0"/>
              <c:layout/>
              <c:tx>
                <c:rich>
                  <a:bodyPr/>
                  <a:lstStyle/>
                  <a:p>
                    <a:r>
                      <a:rPr lang="en-US"/>
                      <a:t>29,00%</a:t>
                    </a:r>
                  </a:p>
                </c:rich>
              </c:tx>
              <c:showVal val="1"/>
            </c:dLbl>
            <c:dLbl>
              <c:idx val="2"/>
              <c:layout/>
              <c:tx>
                <c:rich>
                  <a:bodyPr/>
                  <a:lstStyle/>
                  <a:p>
                    <a:r>
                      <a:rPr lang="en-US"/>
                      <a:t>0,00%</a:t>
                    </a:r>
                  </a:p>
                </c:rich>
              </c:tx>
              <c:showVal val="1"/>
            </c:dLbl>
            <c:dLbl>
              <c:idx val="3"/>
              <c:layout>
                <c:manualLayout>
                  <c:x val="-3.7453183520599499E-3"/>
                  <c:y val="-2.9962546816479411E-2"/>
                </c:manualLayout>
              </c:layout>
              <c:showVal val="1"/>
            </c:dLbl>
            <c:txPr>
              <a:bodyPr/>
              <a:lstStyle/>
              <a:p>
                <a:pPr>
                  <a:defRPr b="1">
                    <a:latin typeface="Comic Sans MS" pitchFamily="66" charset="0"/>
                  </a:defRPr>
                </a:pPr>
                <a:endParaRPr lang="el-GR"/>
              </a:p>
            </c:txPr>
            <c:showVal val="1"/>
          </c:dLbls>
          <c:cat>
            <c:strRef>
              <c:f>Φύλλο1!$A$16:$A$19</c:f>
              <c:strCache>
                <c:ptCount val="4"/>
                <c:pt idx="0">
                  <c:v>ΚΑΛΗ</c:v>
                </c:pt>
                <c:pt idx="1">
                  <c:v>ΠΟΛΎ ΚΑΛΗ</c:v>
                </c:pt>
                <c:pt idx="2">
                  <c:v>ΚΑΚΗ</c:v>
                </c:pt>
                <c:pt idx="3">
                  <c:v>ΜΕΤΡΙΑ</c:v>
                </c:pt>
              </c:strCache>
            </c:strRef>
          </c:cat>
          <c:val>
            <c:numRef>
              <c:f>Φύλλο1!$C$16:$C$19</c:f>
              <c:numCache>
                <c:formatCode>0.00%</c:formatCode>
                <c:ptCount val="4"/>
                <c:pt idx="0" formatCode="0%">
                  <c:v>0.29000000000000031</c:v>
                </c:pt>
                <c:pt idx="1">
                  <c:v>0.58800000000000063</c:v>
                </c:pt>
                <c:pt idx="2" formatCode="0%">
                  <c:v>0</c:v>
                </c:pt>
                <c:pt idx="3">
                  <c:v>0.11799999999999999</c:v>
                </c:pt>
              </c:numCache>
            </c:numRef>
          </c:val>
        </c:ser>
        <c:ser>
          <c:idx val="2"/>
          <c:order val="2"/>
          <c:tx>
            <c:strRef>
              <c:f>Φύλλο1!$D$15</c:f>
              <c:strCache>
                <c:ptCount val="1"/>
                <c:pt idx="0">
                  <c:v>ΣΥΝΟΛΟ</c:v>
                </c:pt>
              </c:strCache>
            </c:strRef>
          </c:tx>
          <c:dLbls>
            <c:dLbl>
              <c:idx val="0"/>
              <c:layout>
                <c:manualLayout>
                  <c:x val="4.4943820224719114E-2"/>
                  <c:y val="-1.5337296731875597E-2"/>
                </c:manualLayout>
              </c:layout>
              <c:tx>
                <c:rich>
                  <a:bodyPr/>
                  <a:lstStyle/>
                  <a:p>
                    <a:r>
                      <a:rPr lang="en-US"/>
                      <a:t>29,00%</a:t>
                    </a:r>
                  </a:p>
                </c:rich>
              </c:tx>
              <c:showVal val="1"/>
            </c:dLbl>
            <c:dLbl>
              <c:idx val="1"/>
              <c:layout>
                <c:manualLayout>
                  <c:x val="2.2471910112359824E-2"/>
                  <c:y val="-1.7478152309613065E-2"/>
                </c:manualLayout>
              </c:layout>
              <c:showVal val="1"/>
            </c:dLbl>
            <c:dLbl>
              <c:idx val="3"/>
              <c:layout>
                <c:manualLayout>
                  <c:x val="2.4344569288389514E-2"/>
                  <c:y val="-2.7465667915106275E-2"/>
                </c:manualLayout>
              </c:layout>
              <c:showVal val="1"/>
            </c:dLbl>
            <c:txPr>
              <a:bodyPr/>
              <a:lstStyle/>
              <a:p>
                <a:pPr>
                  <a:defRPr b="1">
                    <a:latin typeface="Comic Sans MS" pitchFamily="66" charset="0"/>
                  </a:defRPr>
                </a:pPr>
                <a:endParaRPr lang="el-GR"/>
              </a:p>
            </c:txPr>
            <c:showVal val="1"/>
          </c:dLbls>
          <c:cat>
            <c:strRef>
              <c:f>Φύλλο1!$A$16:$A$19</c:f>
              <c:strCache>
                <c:ptCount val="4"/>
                <c:pt idx="0">
                  <c:v>ΚΑΛΗ</c:v>
                </c:pt>
                <c:pt idx="1">
                  <c:v>ΠΟΛΎ ΚΑΛΗ</c:v>
                </c:pt>
                <c:pt idx="2">
                  <c:v>ΚΑΚΗ</c:v>
                </c:pt>
                <c:pt idx="3">
                  <c:v>ΜΕΤΡΙΑ</c:v>
                </c:pt>
              </c:strCache>
            </c:strRef>
          </c:cat>
          <c:val>
            <c:numRef>
              <c:f>Φύλλο1!$D$16:$D$19</c:f>
              <c:numCache>
                <c:formatCode>0.00%</c:formatCode>
                <c:ptCount val="4"/>
                <c:pt idx="0" formatCode="0%">
                  <c:v>0.29000000000000031</c:v>
                </c:pt>
                <c:pt idx="1">
                  <c:v>0.61300000000000154</c:v>
                </c:pt>
                <c:pt idx="2">
                  <c:v>3.2000000000000112E-2</c:v>
                </c:pt>
                <c:pt idx="3">
                  <c:v>6.5000000000000113E-2</c:v>
                </c:pt>
              </c:numCache>
            </c:numRef>
          </c:val>
        </c:ser>
        <c:shape val="cylinder"/>
        <c:axId val="73570176"/>
        <c:axId val="73571712"/>
        <c:axId val="0"/>
      </c:bar3DChart>
      <c:catAx>
        <c:axId val="73570176"/>
        <c:scaling>
          <c:orientation val="minMax"/>
        </c:scaling>
        <c:axPos val="b"/>
        <c:tickLblPos val="nextTo"/>
        <c:txPr>
          <a:bodyPr/>
          <a:lstStyle/>
          <a:p>
            <a:pPr>
              <a:defRPr b="1">
                <a:latin typeface="Comic Sans MS" pitchFamily="66" charset="0"/>
              </a:defRPr>
            </a:pPr>
            <a:endParaRPr lang="el-GR"/>
          </a:p>
        </c:txPr>
        <c:crossAx val="73571712"/>
        <c:crosses val="autoZero"/>
        <c:auto val="1"/>
        <c:lblAlgn val="ctr"/>
        <c:lblOffset val="100"/>
      </c:catAx>
      <c:valAx>
        <c:axId val="73571712"/>
        <c:scaling>
          <c:orientation val="minMax"/>
        </c:scaling>
        <c:axPos val="l"/>
        <c:majorGridlines>
          <c:spPr>
            <a:ln>
              <a:solidFill>
                <a:schemeClr val="bg1"/>
              </a:solidFill>
            </a:ln>
          </c:spPr>
        </c:majorGridlines>
        <c:numFmt formatCode="0.00%" sourceLinked="1"/>
        <c:tickLblPos val="nextTo"/>
        <c:txPr>
          <a:bodyPr/>
          <a:lstStyle/>
          <a:p>
            <a:pPr>
              <a:defRPr b="1">
                <a:latin typeface="Comic Sans MS" pitchFamily="66" charset="0"/>
              </a:defRPr>
            </a:pPr>
            <a:endParaRPr lang="el-GR"/>
          </a:p>
        </c:txPr>
        <c:crossAx val="73570176"/>
        <c:crosses val="autoZero"/>
        <c:crossBetween val="between"/>
      </c:valAx>
    </c:plotArea>
    <c:legend>
      <c:legendPos val="r"/>
      <c:layout/>
      <c:txPr>
        <a:bodyPr/>
        <a:lstStyle/>
        <a:p>
          <a:pPr>
            <a:defRPr b="1">
              <a:latin typeface="Comic Sans MS" pitchFamily="66" charset="0"/>
            </a:defRPr>
          </a:pPr>
          <a:endParaRPr lang="el-GR"/>
        </a:p>
      </c:txPr>
    </c:legend>
    <c:plotVisOnly val="1"/>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backWall>
    <c:plotArea>
      <c:layout>
        <c:manualLayout>
          <c:layoutTarget val="inner"/>
          <c:xMode val="edge"/>
          <c:yMode val="edge"/>
          <c:x val="6.9401347610591954E-2"/>
          <c:y val="0.1856513116583319"/>
          <c:w val="0.81784310560268803"/>
          <c:h val="0.74032318249375462"/>
        </c:manualLayout>
      </c:layout>
      <c:bar3DChart>
        <c:barDir val="col"/>
        <c:grouping val="clustered"/>
        <c:ser>
          <c:idx val="0"/>
          <c:order val="0"/>
          <c:tx>
            <c:strRef>
              <c:f>Φύλλο1!$B$167:$B$168</c:f>
              <c:strCache>
                <c:ptCount val="1"/>
                <c:pt idx="0">
                  <c:v>ΑΓΟΡΙΑ </c:v>
                </c:pt>
              </c:strCache>
            </c:strRef>
          </c:tx>
          <c:dLbls>
            <c:txPr>
              <a:bodyPr/>
              <a:lstStyle/>
              <a:p>
                <a:pPr>
                  <a:defRPr b="1">
                    <a:latin typeface="Comic Sans MS" pitchFamily="66" charset="0"/>
                  </a:defRPr>
                </a:pPr>
                <a:endParaRPr lang="el-GR"/>
              </a:p>
            </c:txPr>
            <c:showVal val="1"/>
          </c:dLbls>
          <c:cat>
            <c:strRef>
              <c:f>Φύλλο1!$A$169:$A$172</c:f>
              <c:strCache>
                <c:ptCount val="3"/>
                <c:pt idx="0">
                  <c:v>ΕΛΑΧΙΣΤΕΣ ΘΕΣΕΙΣ ΕΡΓΑΣΙΑΣ</c:v>
                </c:pt>
                <c:pt idx="1">
                  <c:v>ΤΕΜΠΕΛΙΑ</c:v>
                </c:pt>
                <c:pt idx="2">
                  <c:v>ΕΛΛΕΙΨΗ ΠΡΟΣΟΝΤΩΝ</c:v>
                </c:pt>
              </c:strCache>
            </c:strRef>
          </c:cat>
          <c:val>
            <c:numRef>
              <c:f>Φύλλο1!$B$169:$B$172</c:f>
              <c:numCache>
                <c:formatCode>0.00%</c:formatCode>
                <c:ptCount val="4"/>
                <c:pt idx="0">
                  <c:v>0.57800000000000062</c:v>
                </c:pt>
                <c:pt idx="1">
                  <c:v>0.42200000000000032</c:v>
                </c:pt>
                <c:pt idx="2">
                  <c:v>0</c:v>
                </c:pt>
              </c:numCache>
            </c:numRef>
          </c:val>
        </c:ser>
        <c:ser>
          <c:idx val="1"/>
          <c:order val="1"/>
          <c:tx>
            <c:strRef>
              <c:f>Φύλλο1!$C$167:$C$168</c:f>
              <c:strCache>
                <c:ptCount val="1"/>
                <c:pt idx="0">
                  <c:v>ΚΟΡΙΤΣΙΑ</c:v>
                </c:pt>
              </c:strCache>
            </c:strRef>
          </c:tx>
          <c:dLbls>
            <c:dLbl>
              <c:idx val="0"/>
              <c:layout>
                <c:manualLayout>
                  <c:x val="4.555808656036474E-3"/>
                  <c:y val="-3.9013195639701681E-2"/>
                </c:manualLayout>
              </c:layout>
              <c:tx>
                <c:rich>
                  <a:bodyPr/>
                  <a:lstStyle/>
                  <a:p>
                    <a:r>
                      <a:rPr lang="en-US"/>
                      <a:t>59,00%</a:t>
                    </a:r>
                  </a:p>
                </c:rich>
              </c:tx>
              <c:showVal val="1"/>
            </c:dLbl>
            <c:dLbl>
              <c:idx val="2"/>
              <c:layout>
                <c:manualLayout>
                  <c:x val="9.1116173120728925E-3"/>
                  <c:y val="-2.7538726333907037E-2"/>
                </c:manualLayout>
              </c:layout>
              <c:tx>
                <c:rich>
                  <a:bodyPr/>
                  <a:lstStyle/>
                  <a:p>
                    <a:r>
                      <a:rPr lang="en-US"/>
                      <a:t>23.00%</a:t>
                    </a:r>
                  </a:p>
                </c:rich>
              </c:tx>
              <c:showVal val="1"/>
            </c:dLbl>
            <c:txPr>
              <a:bodyPr/>
              <a:lstStyle/>
              <a:p>
                <a:pPr>
                  <a:defRPr b="1">
                    <a:latin typeface="Comic Sans MS" pitchFamily="66" charset="0"/>
                  </a:defRPr>
                </a:pPr>
                <a:endParaRPr lang="el-GR"/>
              </a:p>
            </c:txPr>
            <c:showVal val="1"/>
          </c:dLbls>
          <c:cat>
            <c:strRef>
              <c:f>Φύλλο1!$A$169:$A$172</c:f>
              <c:strCache>
                <c:ptCount val="3"/>
                <c:pt idx="0">
                  <c:v>ΕΛΑΧΙΣΤΕΣ ΘΕΣΕΙΣ ΕΡΓΑΣΙΑΣ</c:v>
                </c:pt>
                <c:pt idx="1">
                  <c:v>ΤΕΜΠΕΛΙΑ</c:v>
                </c:pt>
                <c:pt idx="2">
                  <c:v>ΕΛΛΕΙΨΗ ΠΡΟΣΟΝΤΩΝ</c:v>
                </c:pt>
              </c:strCache>
            </c:strRef>
          </c:cat>
          <c:val>
            <c:numRef>
              <c:f>Φύλλο1!$C$169:$C$172</c:f>
              <c:numCache>
                <c:formatCode>0.00%</c:formatCode>
                <c:ptCount val="4"/>
                <c:pt idx="0" formatCode="0%">
                  <c:v>0.58799999999999997</c:v>
                </c:pt>
                <c:pt idx="1">
                  <c:v>0.18200000000000024</c:v>
                </c:pt>
                <c:pt idx="2" formatCode="0%">
                  <c:v>0.23</c:v>
                </c:pt>
              </c:numCache>
            </c:numRef>
          </c:val>
        </c:ser>
        <c:ser>
          <c:idx val="2"/>
          <c:order val="2"/>
          <c:tx>
            <c:strRef>
              <c:f>Φύλλο1!$D$167:$D$168</c:f>
              <c:strCache>
                <c:ptCount val="1"/>
                <c:pt idx="0">
                  <c:v>ΣΥΝΟΛΟ</c:v>
                </c:pt>
              </c:strCache>
            </c:strRef>
          </c:tx>
          <c:dLbls>
            <c:dLbl>
              <c:idx val="0"/>
              <c:layout>
                <c:manualLayout>
                  <c:x val="3.0372057706909691E-2"/>
                  <c:y val="-1.3769363166953529E-2"/>
                </c:manualLayout>
              </c:layout>
              <c:showVal val="1"/>
            </c:dLbl>
            <c:dLbl>
              <c:idx val="2"/>
              <c:layout>
                <c:manualLayout>
                  <c:x val="3.644646924829157E-2"/>
                  <c:y val="-1.6064257028112507E-2"/>
                </c:manualLayout>
              </c:layout>
              <c:showVal val="1"/>
            </c:dLbl>
            <c:txPr>
              <a:bodyPr/>
              <a:lstStyle/>
              <a:p>
                <a:pPr>
                  <a:defRPr b="1">
                    <a:latin typeface="Comic Sans MS" pitchFamily="66" charset="0"/>
                  </a:defRPr>
                </a:pPr>
                <a:endParaRPr lang="el-GR"/>
              </a:p>
            </c:txPr>
            <c:showVal val="1"/>
          </c:dLbls>
          <c:cat>
            <c:strRef>
              <c:f>Φύλλο1!$A$169:$A$172</c:f>
              <c:strCache>
                <c:ptCount val="3"/>
                <c:pt idx="0">
                  <c:v>ΕΛΑΧΙΣΤΕΣ ΘΕΣΕΙΣ ΕΡΓΑΣΙΑΣ</c:v>
                </c:pt>
                <c:pt idx="1">
                  <c:v>ΤΕΜΠΕΛΙΑ</c:v>
                </c:pt>
                <c:pt idx="2">
                  <c:v>ΕΛΛΕΙΨΗ ΠΡΟΣΟΝΤΩΝ</c:v>
                </c:pt>
              </c:strCache>
            </c:strRef>
          </c:cat>
          <c:val>
            <c:numRef>
              <c:f>Φύλλο1!$D$169:$D$172</c:f>
              <c:numCache>
                <c:formatCode>0.00%</c:formatCode>
                <c:ptCount val="4"/>
                <c:pt idx="0">
                  <c:v>0.58000000000000007</c:v>
                </c:pt>
                <c:pt idx="1">
                  <c:v>0.35500000000000032</c:v>
                </c:pt>
                <c:pt idx="2">
                  <c:v>6.5000000000000002E-2</c:v>
                </c:pt>
              </c:numCache>
            </c:numRef>
          </c:val>
        </c:ser>
        <c:shape val="cylinder"/>
        <c:axId val="83196928"/>
        <c:axId val="83206912"/>
        <c:axId val="0"/>
      </c:bar3DChart>
      <c:catAx>
        <c:axId val="83196928"/>
        <c:scaling>
          <c:orientation val="minMax"/>
        </c:scaling>
        <c:axPos val="b"/>
        <c:tickLblPos val="nextTo"/>
        <c:txPr>
          <a:bodyPr/>
          <a:lstStyle/>
          <a:p>
            <a:pPr>
              <a:defRPr b="1">
                <a:latin typeface="Comic Sans MS" pitchFamily="66" charset="0"/>
              </a:defRPr>
            </a:pPr>
            <a:endParaRPr lang="el-GR"/>
          </a:p>
        </c:txPr>
        <c:crossAx val="83206912"/>
        <c:crosses val="autoZero"/>
        <c:auto val="1"/>
        <c:lblAlgn val="ctr"/>
        <c:lblOffset val="100"/>
      </c:catAx>
      <c:valAx>
        <c:axId val="83206912"/>
        <c:scaling>
          <c:orientation val="minMax"/>
        </c:scaling>
        <c:axPos val="l"/>
        <c:majorGridlines/>
        <c:numFmt formatCode="0.00%" sourceLinked="1"/>
        <c:tickLblPos val="nextTo"/>
        <c:txPr>
          <a:bodyPr/>
          <a:lstStyle/>
          <a:p>
            <a:pPr>
              <a:defRPr b="1">
                <a:latin typeface="Comic Sans MS" pitchFamily="66" charset="0"/>
              </a:defRPr>
            </a:pPr>
            <a:endParaRPr lang="el-GR"/>
          </a:p>
        </c:txPr>
        <c:crossAx val="83196928"/>
        <c:crosses val="autoZero"/>
        <c:crossBetween val="between"/>
      </c:valAx>
    </c:plotArea>
    <c:legend>
      <c:legendPos val="r"/>
      <c:txPr>
        <a:bodyPr/>
        <a:lstStyle/>
        <a:p>
          <a:pPr>
            <a:defRPr b="1">
              <a:latin typeface="Comic Sans MS" pitchFamily="66" charset="0"/>
            </a:defRPr>
          </a:pPr>
          <a:endParaRPr lang="el-GR"/>
        </a:p>
      </c:txPr>
    </c:legend>
    <c:plotVisOnly val="1"/>
  </c:chart>
  <c:spPr>
    <a:ln>
      <a:noFill/>
    </a:ln>
  </c:sp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backWall>
    <c:plotArea>
      <c:layout/>
      <c:bar3DChart>
        <c:barDir val="col"/>
        <c:grouping val="clustered"/>
        <c:ser>
          <c:idx val="0"/>
          <c:order val="0"/>
          <c:tx>
            <c:strRef>
              <c:f>Φύλλο1!$B$180:$B$181</c:f>
              <c:strCache>
                <c:ptCount val="1"/>
                <c:pt idx="0">
                  <c:v>ΑΓΟΡΙΑ </c:v>
                </c:pt>
              </c:strCache>
            </c:strRef>
          </c:tx>
          <c:dLbls>
            <c:dLbl>
              <c:idx val="0"/>
              <c:layout>
                <c:manualLayout>
                  <c:x val="-2.0108275328692981E-2"/>
                  <c:y val="-9.7560975609756479E-3"/>
                </c:manualLayout>
              </c:layout>
              <c:showVal val="1"/>
            </c:dLbl>
            <c:txPr>
              <a:bodyPr/>
              <a:lstStyle/>
              <a:p>
                <a:pPr>
                  <a:defRPr b="1">
                    <a:latin typeface="Comic Sans MS" pitchFamily="66" charset="0"/>
                  </a:defRPr>
                </a:pPr>
                <a:endParaRPr lang="el-GR"/>
              </a:p>
            </c:txPr>
            <c:showVal val="1"/>
          </c:dLbls>
          <c:cat>
            <c:strRef>
              <c:f>Φύλλο1!$A$182:$A$184</c:f>
              <c:strCache>
                <c:ptCount val="3"/>
                <c:pt idx="0">
                  <c:v>ΝΑΙ</c:v>
                </c:pt>
                <c:pt idx="1">
                  <c:v>ΟΧΙ</c:v>
                </c:pt>
                <c:pt idx="2">
                  <c:v>ΔΕΝ ΞΕΡΩ</c:v>
                </c:pt>
              </c:strCache>
            </c:strRef>
          </c:cat>
          <c:val>
            <c:numRef>
              <c:f>Φύλλο1!$B$182:$B$184</c:f>
              <c:numCache>
                <c:formatCode>0.00%</c:formatCode>
                <c:ptCount val="3"/>
                <c:pt idx="0">
                  <c:v>0.84400000000000064</c:v>
                </c:pt>
                <c:pt idx="1">
                  <c:v>0.15600000000000042</c:v>
                </c:pt>
                <c:pt idx="2">
                  <c:v>0</c:v>
                </c:pt>
              </c:numCache>
            </c:numRef>
          </c:val>
        </c:ser>
        <c:ser>
          <c:idx val="1"/>
          <c:order val="1"/>
          <c:tx>
            <c:strRef>
              <c:f>Φύλλο1!$C$180:$C$181</c:f>
              <c:strCache>
                <c:ptCount val="1"/>
                <c:pt idx="0">
                  <c:v>ΚΟΡΙΤΣΙΑ</c:v>
                </c:pt>
              </c:strCache>
            </c:strRef>
          </c:tx>
          <c:dLbls>
            <c:dLbl>
              <c:idx val="0"/>
              <c:layout>
                <c:manualLayout>
                  <c:x val="1.3921113689095186E-2"/>
                  <c:y val="-2.6016260162601636E-2"/>
                </c:manualLayout>
              </c:layout>
              <c:tx>
                <c:rich>
                  <a:bodyPr/>
                  <a:lstStyle/>
                  <a:p>
                    <a:r>
                      <a:rPr lang="en-US"/>
                      <a:t>82,00%</a:t>
                    </a:r>
                  </a:p>
                </c:rich>
              </c:tx>
              <c:showVal val="1"/>
            </c:dLbl>
            <c:dLbl>
              <c:idx val="1"/>
              <c:layout>
                <c:manualLayout>
                  <c:x val="1.701457271437358E-2"/>
                  <c:y val="-1.6361372460835657E-2"/>
                </c:manualLayout>
              </c:layout>
              <c:showVal val="1"/>
            </c:dLbl>
            <c:dLbl>
              <c:idx val="2"/>
              <c:layout>
                <c:manualLayout>
                  <c:x val="1.8561484918793541E-2"/>
                  <c:y val="-1.9512195121951223E-2"/>
                </c:manualLayout>
              </c:layout>
              <c:showVal val="1"/>
            </c:dLbl>
            <c:txPr>
              <a:bodyPr/>
              <a:lstStyle/>
              <a:p>
                <a:pPr>
                  <a:defRPr b="1">
                    <a:latin typeface="Comic Sans MS" pitchFamily="66" charset="0"/>
                  </a:defRPr>
                </a:pPr>
                <a:endParaRPr lang="el-GR"/>
              </a:p>
            </c:txPr>
            <c:showVal val="1"/>
          </c:dLbls>
          <c:cat>
            <c:strRef>
              <c:f>Φύλλο1!$A$182:$A$184</c:f>
              <c:strCache>
                <c:ptCount val="3"/>
                <c:pt idx="0">
                  <c:v>ΝΑΙ</c:v>
                </c:pt>
                <c:pt idx="1">
                  <c:v>ΟΧΙ</c:v>
                </c:pt>
                <c:pt idx="2">
                  <c:v>ΔΕΝ ΞΕΡΩ</c:v>
                </c:pt>
              </c:strCache>
            </c:strRef>
          </c:cat>
          <c:val>
            <c:numRef>
              <c:f>Φύλλο1!$C$182:$C$184</c:f>
              <c:numCache>
                <c:formatCode>0.00%</c:formatCode>
                <c:ptCount val="3"/>
                <c:pt idx="0" formatCode="0%">
                  <c:v>0.82399999999999995</c:v>
                </c:pt>
                <c:pt idx="1">
                  <c:v>0.18000000000000024</c:v>
                </c:pt>
                <c:pt idx="2">
                  <c:v>0</c:v>
                </c:pt>
              </c:numCache>
            </c:numRef>
          </c:val>
        </c:ser>
        <c:ser>
          <c:idx val="2"/>
          <c:order val="2"/>
          <c:tx>
            <c:strRef>
              <c:f>Φύλλο1!$D$180:$D$181</c:f>
              <c:strCache>
                <c:ptCount val="1"/>
                <c:pt idx="0">
                  <c:v>ΣΥΝΟΛΟ</c:v>
                </c:pt>
              </c:strCache>
            </c:strRef>
          </c:tx>
          <c:dLbls>
            <c:dLbl>
              <c:idx val="0"/>
              <c:layout>
                <c:manualLayout>
                  <c:x val="3.4029389017788084E-2"/>
                  <c:y val="0"/>
                </c:manualLayout>
              </c:layout>
              <c:showVal val="1"/>
            </c:dLbl>
            <c:dLbl>
              <c:idx val="1"/>
              <c:layout>
                <c:manualLayout>
                  <c:x val="3.2482598607888685E-2"/>
                  <c:y val="-1.0517835673305543E-2"/>
                </c:manualLayout>
              </c:layout>
              <c:showVal val="1"/>
            </c:dLbl>
            <c:dLbl>
              <c:idx val="2"/>
              <c:layout>
                <c:manualLayout>
                  <c:x val="2.9389017788089857E-2"/>
                  <c:y val="-2.6016260162601636E-2"/>
                </c:manualLayout>
              </c:layout>
              <c:showVal val="1"/>
            </c:dLbl>
            <c:txPr>
              <a:bodyPr/>
              <a:lstStyle/>
              <a:p>
                <a:pPr>
                  <a:defRPr b="1">
                    <a:latin typeface="Comic Sans MS" pitchFamily="66" charset="0"/>
                  </a:defRPr>
                </a:pPr>
                <a:endParaRPr lang="el-GR"/>
              </a:p>
            </c:txPr>
            <c:showVal val="1"/>
          </c:dLbls>
          <c:cat>
            <c:strRef>
              <c:f>Φύλλο1!$A$182:$A$184</c:f>
              <c:strCache>
                <c:ptCount val="3"/>
                <c:pt idx="0">
                  <c:v>ΝΑΙ</c:v>
                </c:pt>
                <c:pt idx="1">
                  <c:v>ΟΧΙ</c:v>
                </c:pt>
                <c:pt idx="2">
                  <c:v>ΔΕΝ ΞΕΡΩ</c:v>
                </c:pt>
              </c:strCache>
            </c:strRef>
          </c:cat>
          <c:val>
            <c:numRef>
              <c:f>Φύλλο1!$D$182:$D$184</c:f>
              <c:numCache>
                <c:formatCode>0.00%</c:formatCode>
                <c:ptCount val="3"/>
                <c:pt idx="0">
                  <c:v>0.83900000000000063</c:v>
                </c:pt>
                <c:pt idx="1">
                  <c:v>0.161</c:v>
                </c:pt>
                <c:pt idx="2">
                  <c:v>0</c:v>
                </c:pt>
              </c:numCache>
            </c:numRef>
          </c:val>
        </c:ser>
        <c:shape val="cylinder"/>
        <c:axId val="83647872"/>
        <c:axId val="83678336"/>
        <c:axId val="0"/>
      </c:bar3DChart>
      <c:catAx>
        <c:axId val="83647872"/>
        <c:scaling>
          <c:orientation val="minMax"/>
        </c:scaling>
        <c:axPos val="b"/>
        <c:tickLblPos val="nextTo"/>
        <c:txPr>
          <a:bodyPr/>
          <a:lstStyle/>
          <a:p>
            <a:pPr>
              <a:defRPr b="1">
                <a:latin typeface="Comic Sans MS" pitchFamily="66" charset="0"/>
              </a:defRPr>
            </a:pPr>
            <a:endParaRPr lang="el-GR"/>
          </a:p>
        </c:txPr>
        <c:crossAx val="83678336"/>
        <c:crosses val="autoZero"/>
        <c:auto val="1"/>
        <c:lblAlgn val="ctr"/>
        <c:lblOffset val="100"/>
      </c:catAx>
      <c:valAx>
        <c:axId val="83678336"/>
        <c:scaling>
          <c:orientation val="minMax"/>
        </c:scaling>
        <c:axPos val="l"/>
        <c:majorGridlines/>
        <c:numFmt formatCode="0.00%" sourceLinked="1"/>
        <c:tickLblPos val="nextTo"/>
        <c:txPr>
          <a:bodyPr/>
          <a:lstStyle/>
          <a:p>
            <a:pPr>
              <a:defRPr b="1">
                <a:latin typeface="Comic Sans MS" pitchFamily="66" charset="0"/>
              </a:defRPr>
            </a:pPr>
            <a:endParaRPr lang="el-GR"/>
          </a:p>
        </c:txPr>
        <c:crossAx val="83647872"/>
        <c:crosses val="autoZero"/>
        <c:crossBetween val="between"/>
      </c:valAx>
    </c:plotArea>
    <c:legend>
      <c:legendPos val="r"/>
      <c:txPr>
        <a:bodyPr/>
        <a:lstStyle/>
        <a:p>
          <a:pPr>
            <a:defRPr b="1">
              <a:latin typeface="Comic Sans MS" pitchFamily="66" charset="0"/>
            </a:defRPr>
          </a:pPr>
          <a:endParaRPr lang="el-GR"/>
        </a:p>
      </c:txPr>
    </c:legend>
    <c:plotVisOnly val="1"/>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manualLayout>
          <c:layoutTarget val="inner"/>
          <c:xMode val="edge"/>
          <c:yMode val="edge"/>
          <c:x val="9.6252143201945833E-2"/>
          <c:y val="4.5021191531076109E-2"/>
          <c:w val="0.73778449123503664"/>
          <c:h val="0.87384948768852533"/>
        </c:manualLayout>
      </c:layout>
      <c:bar3DChart>
        <c:barDir val="col"/>
        <c:grouping val="clustered"/>
        <c:ser>
          <c:idx val="0"/>
          <c:order val="0"/>
          <c:tx>
            <c:strRef>
              <c:f>Φύλλο1!$B$193:$B$194</c:f>
              <c:strCache>
                <c:ptCount val="1"/>
                <c:pt idx="0">
                  <c:v>ΑΓΟΡΙΑ </c:v>
                </c:pt>
              </c:strCache>
            </c:strRef>
          </c:tx>
          <c:dLbls>
            <c:showVal val="1"/>
          </c:dLbls>
          <c:cat>
            <c:strRef>
              <c:f>Φύλλο1!$A$195:$A$197</c:f>
              <c:strCache>
                <c:ptCount val="3"/>
                <c:pt idx="0">
                  <c:v>ΝΑΙ</c:v>
                </c:pt>
                <c:pt idx="1">
                  <c:v>ΟΧΙ</c:v>
                </c:pt>
                <c:pt idx="2">
                  <c:v>ΕΤΣΙ ΚΙ ΕΤΣΙ</c:v>
                </c:pt>
              </c:strCache>
            </c:strRef>
          </c:cat>
          <c:val>
            <c:numRef>
              <c:f>Φύλλο1!$B$195:$B$197</c:f>
              <c:numCache>
                <c:formatCode>0.00%</c:formatCode>
                <c:ptCount val="3"/>
                <c:pt idx="0">
                  <c:v>0.26500000000000001</c:v>
                </c:pt>
                <c:pt idx="1">
                  <c:v>0.38000000000000089</c:v>
                </c:pt>
                <c:pt idx="2">
                  <c:v>0.35500000000000032</c:v>
                </c:pt>
              </c:numCache>
            </c:numRef>
          </c:val>
        </c:ser>
        <c:ser>
          <c:idx val="1"/>
          <c:order val="1"/>
          <c:tx>
            <c:strRef>
              <c:f>Φύλλο1!$C$193:$C$194</c:f>
              <c:strCache>
                <c:ptCount val="1"/>
                <c:pt idx="0">
                  <c:v>ΚΟΡΙΤΣΙΑ</c:v>
                </c:pt>
              </c:strCache>
            </c:strRef>
          </c:tx>
          <c:dLbls>
            <c:dLbl>
              <c:idx val="0"/>
              <c:tx>
                <c:rich>
                  <a:bodyPr/>
                  <a:lstStyle/>
                  <a:p>
                    <a:r>
                      <a:rPr lang="en-US" smtClean="0"/>
                      <a:t>12,00%</a:t>
                    </a:r>
                    <a:endParaRPr lang="en-US"/>
                  </a:p>
                </c:rich>
              </c:tx>
              <c:showVal val="1"/>
            </c:dLbl>
            <c:dLbl>
              <c:idx val="1"/>
              <c:layout>
                <c:manualLayout>
                  <c:x val="2.5140115848142391E-2"/>
                  <c:y val="2.6533810969787889E-3"/>
                </c:manualLayout>
              </c:layout>
              <c:showVal val="1"/>
            </c:dLbl>
            <c:dLbl>
              <c:idx val="2"/>
              <c:tx>
                <c:rich>
                  <a:bodyPr/>
                  <a:lstStyle/>
                  <a:p>
                    <a:r>
                      <a:rPr lang="en-US" dirty="0" smtClean="0"/>
                      <a:t>59,00,%</a:t>
                    </a:r>
                    <a:endParaRPr lang="en-US" dirty="0"/>
                  </a:p>
                </c:rich>
              </c:tx>
              <c:showVal val="1"/>
            </c:dLbl>
            <c:showVal val="1"/>
          </c:dLbls>
          <c:cat>
            <c:strRef>
              <c:f>Φύλλο1!$A$195:$A$197</c:f>
              <c:strCache>
                <c:ptCount val="3"/>
                <c:pt idx="0">
                  <c:v>ΝΑΙ</c:v>
                </c:pt>
                <c:pt idx="1">
                  <c:v>ΟΧΙ</c:v>
                </c:pt>
                <c:pt idx="2">
                  <c:v>ΕΤΣΙ ΚΙ ΕΤΣΙ</c:v>
                </c:pt>
              </c:strCache>
            </c:strRef>
          </c:cat>
          <c:val>
            <c:numRef>
              <c:f>Φύλλο1!$C$195:$C$197</c:f>
              <c:numCache>
                <c:formatCode>0.00%</c:formatCode>
                <c:ptCount val="3"/>
                <c:pt idx="0" formatCode="0%">
                  <c:v>0.11799999999999998</c:v>
                </c:pt>
                <c:pt idx="1">
                  <c:v>0.29000000000000031</c:v>
                </c:pt>
                <c:pt idx="2" formatCode="0%">
                  <c:v>0.58799999999999997</c:v>
                </c:pt>
              </c:numCache>
            </c:numRef>
          </c:val>
        </c:ser>
        <c:ser>
          <c:idx val="2"/>
          <c:order val="2"/>
          <c:tx>
            <c:strRef>
              <c:f>Φύλλο1!$D$193:$D$194</c:f>
              <c:strCache>
                <c:ptCount val="1"/>
                <c:pt idx="0">
                  <c:v>ΣΥΝΟΛΟ</c:v>
                </c:pt>
              </c:strCache>
            </c:strRef>
          </c:tx>
          <c:dLbls>
            <c:dLbl>
              <c:idx val="2"/>
              <c:layout>
                <c:manualLayout>
                  <c:x val="3.4118728651050381E-2"/>
                  <c:y val="-1.5920286581872684E-2"/>
                </c:manualLayout>
              </c:layout>
              <c:showVal val="1"/>
            </c:dLbl>
            <c:showVal val="1"/>
          </c:dLbls>
          <c:cat>
            <c:strRef>
              <c:f>Φύλλο1!$A$195:$A$197</c:f>
              <c:strCache>
                <c:ptCount val="3"/>
                <c:pt idx="0">
                  <c:v>ΝΑΙ</c:v>
                </c:pt>
                <c:pt idx="1">
                  <c:v>ΟΧΙ</c:v>
                </c:pt>
                <c:pt idx="2">
                  <c:v>ΕΤΣΙ ΚΙ ΕΤΣΙ</c:v>
                </c:pt>
              </c:strCache>
            </c:strRef>
          </c:cat>
          <c:val>
            <c:numRef>
              <c:f>Φύλλο1!$D$195:$D$197</c:f>
              <c:numCache>
                <c:formatCode>0.00%</c:formatCode>
                <c:ptCount val="3"/>
                <c:pt idx="0">
                  <c:v>0.22600000000000001</c:v>
                </c:pt>
                <c:pt idx="1">
                  <c:v>0.35500000000000032</c:v>
                </c:pt>
                <c:pt idx="2">
                  <c:v>0.41900000000000032</c:v>
                </c:pt>
              </c:numCache>
            </c:numRef>
          </c:val>
        </c:ser>
        <c:shape val="cylinder"/>
        <c:axId val="79392768"/>
        <c:axId val="79394304"/>
        <c:axId val="0"/>
      </c:bar3DChart>
      <c:catAx>
        <c:axId val="79392768"/>
        <c:scaling>
          <c:orientation val="minMax"/>
        </c:scaling>
        <c:axPos val="b"/>
        <c:tickLblPos val="nextTo"/>
        <c:crossAx val="79394304"/>
        <c:crosses val="autoZero"/>
        <c:auto val="1"/>
        <c:lblAlgn val="ctr"/>
        <c:lblOffset val="100"/>
      </c:catAx>
      <c:valAx>
        <c:axId val="79394304"/>
        <c:scaling>
          <c:orientation val="minMax"/>
        </c:scaling>
        <c:axPos val="l"/>
        <c:majorGridlines/>
        <c:numFmt formatCode="0.00%" sourceLinked="1"/>
        <c:tickLblPos val="nextTo"/>
        <c:crossAx val="79392768"/>
        <c:crosses val="autoZero"/>
        <c:crossBetween val="between"/>
      </c:valAx>
    </c:plotArea>
    <c:legend>
      <c:legendPos val="r"/>
    </c:legend>
    <c:plotVisOnly val="1"/>
  </c:chart>
  <c:txPr>
    <a:bodyPr/>
    <a:lstStyle/>
    <a:p>
      <a:pPr>
        <a:defRPr sz="1000" b="1">
          <a:latin typeface="Comic Sans MS" pitchFamily="66" charset="0"/>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bar3DChart>
        <c:barDir val="col"/>
        <c:grouping val="clustered"/>
        <c:ser>
          <c:idx val="0"/>
          <c:order val="0"/>
          <c:tx>
            <c:strRef>
              <c:f>Φύλλο1!$B$207:$B$208</c:f>
              <c:strCache>
                <c:ptCount val="1"/>
                <c:pt idx="0">
                  <c:v>ΑΓΟΡΙΑ </c:v>
                </c:pt>
              </c:strCache>
            </c:strRef>
          </c:tx>
          <c:dLbls>
            <c:showVal val="1"/>
          </c:dLbls>
          <c:cat>
            <c:strRef>
              <c:f>Φύλλο1!$A$209:$A$212</c:f>
              <c:strCache>
                <c:ptCount val="4"/>
                <c:pt idx="0">
                  <c:v>ΝΑΙ</c:v>
                </c:pt>
                <c:pt idx="1">
                  <c:v>ΟΧΙ</c:v>
                </c:pt>
                <c:pt idx="2">
                  <c:v>ΕΞΑΡΤΑΤΑΙ</c:v>
                </c:pt>
                <c:pt idx="3">
                  <c:v>ΔΕΝ ΞΕΡΩ</c:v>
                </c:pt>
              </c:strCache>
            </c:strRef>
          </c:cat>
          <c:val>
            <c:numRef>
              <c:f>Φύλλο1!$B$209:$B$212</c:f>
              <c:numCache>
                <c:formatCode>0.00%</c:formatCode>
                <c:ptCount val="4"/>
                <c:pt idx="0">
                  <c:v>6.7000000000000004E-2</c:v>
                </c:pt>
                <c:pt idx="1">
                  <c:v>0.62200000000000155</c:v>
                </c:pt>
                <c:pt idx="2">
                  <c:v>0.31100000000000078</c:v>
                </c:pt>
                <c:pt idx="3">
                  <c:v>0</c:v>
                </c:pt>
              </c:numCache>
            </c:numRef>
          </c:val>
        </c:ser>
        <c:ser>
          <c:idx val="1"/>
          <c:order val="1"/>
          <c:tx>
            <c:strRef>
              <c:f>Φύλλο1!$C$207:$C$208</c:f>
              <c:strCache>
                <c:ptCount val="1"/>
                <c:pt idx="0">
                  <c:v>ΚΟΡΙΤΣΙΑ</c:v>
                </c:pt>
              </c:strCache>
            </c:strRef>
          </c:tx>
          <c:dLbls>
            <c:dLbl>
              <c:idx val="0"/>
              <c:tx>
                <c:rich>
                  <a:bodyPr/>
                  <a:lstStyle/>
                  <a:p>
                    <a:r>
                      <a:rPr lang="en-US" smtClean="0"/>
                      <a:t>29,00%</a:t>
                    </a:r>
                    <a:endParaRPr lang="en-US"/>
                  </a:p>
                </c:rich>
              </c:tx>
              <c:showVal val="1"/>
            </c:dLbl>
            <c:dLbl>
              <c:idx val="2"/>
              <c:tx>
                <c:rich>
                  <a:bodyPr/>
                  <a:lstStyle/>
                  <a:p>
                    <a:r>
                      <a:rPr lang="en-US" smtClean="0"/>
                      <a:t>12,00%</a:t>
                    </a:r>
                    <a:endParaRPr lang="en-US"/>
                  </a:p>
                </c:rich>
              </c:tx>
              <c:showVal val="1"/>
            </c:dLbl>
            <c:dLbl>
              <c:idx val="3"/>
              <c:layout>
                <c:manualLayout>
                  <c:x val="1.5129917744474744E-2"/>
                  <c:y val="-3.6758398649438022E-2"/>
                </c:manualLayout>
              </c:layout>
              <c:tx>
                <c:rich>
                  <a:bodyPr/>
                  <a:lstStyle/>
                  <a:p>
                    <a:r>
                      <a:rPr lang="el-GR" dirty="0" smtClean="0"/>
                      <a:t>0,00%</a:t>
                    </a:r>
                  </a:p>
                  <a:p>
                    <a:endParaRPr lang="en-US" dirty="0"/>
                  </a:p>
                </c:rich>
              </c:tx>
              <c:showVal val="1"/>
            </c:dLbl>
            <c:showVal val="1"/>
          </c:dLbls>
          <c:cat>
            <c:strRef>
              <c:f>Φύλλο1!$A$209:$A$212</c:f>
              <c:strCache>
                <c:ptCount val="4"/>
                <c:pt idx="0">
                  <c:v>ΝΑΙ</c:v>
                </c:pt>
                <c:pt idx="1">
                  <c:v>ΟΧΙ</c:v>
                </c:pt>
                <c:pt idx="2">
                  <c:v>ΕΞΑΡΤΑΤΑΙ</c:v>
                </c:pt>
                <c:pt idx="3">
                  <c:v>ΔΕΝ ΞΕΡΩ</c:v>
                </c:pt>
              </c:strCache>
            </c:strRef>
          </c:cat>
          <c:val>
            <c:numRef>
              <c:f>Φύλλο1!$C$209:$C$212</c:f>
              <c:numCache>
                <c:formatCode>0.00%</c:formatCode>
                <c:ptCount val="4"/>
                <c:pt idx="0" formatCode="0%">
                  <c:v>0.29400000000000032</c:v>
                </c:pt>
                <c:pt idx="1">
                  <c:v>0.58799999999999997</c:v>
                </c:pt>
                <c:pt idx="2" formatCode="0%">
                  <c:v>0.11799999999999998</c:v>
                </c:pt>
                <c:pt idx="3" formatCode="0%">
                  <c:v>0</c:v>
                </c:pt>
              </c:numCache>
            </c:numRef>
          </c:val>
        </c:ser>
        <c:ser>
          <c:idx val="2"/>
          <c:order val="2"/>
          <c:tx>
            <c:strRef>
              <c:f>Φύλλο1!$D$207:$D$208</c:f>
              <c:strCache>
                <c:ptCount val="1"/>
                <c:pt idx="0">
                  <c:v>ΣΥΝΟΛΟ</c:v>
                </c:pt>
              </c:strCache>
            </c:strRef>
          </c:tx>
          <c:dLbls>
            <c:dLbl>
              <c:idx val="0"/>
              <c:layout>
                <c:manualLayout>
                  <c:x val="3.3862196856681584E-2"/>
                  <c:y val="-2.7350235922704415E-3"/>
                </c:manualLayout>
              </c:layout>
              <c:showVal val="1"/>
            </c:dLbl>
            <c:dLbl>
              <c:idx val="1"/>
              <c:layout>
                <c:manualLayout>
                  <c:x val="3.4042314925068241E-2"/>
                  <c:y val="-1.6708363022471827E-2"/>
                </c:manualLayout>
              </c:layout>
              <c:showVal val="1"/>
            </c:dLbl>
            <c:dLbl>
              <c:idx val="3"/>
              <c:layout>
                <c:manualLayout>
                  <c:x val="1.0158659057004476E-2"/>
                  <c:y val="-2.5396647642511091E-2"/>
                </c:manualLayout>
              </c:layout>
              <c:showVal val="1"/>
            </c:dLbl>
            <c:showVal val="1"/>
          </c:dLbls>
          <c:cat>
            <c:strRef>
              <c:f>Φύλλο1!$A$209:$A$212</c:f>
              <c:strCache>
                <c:ptCount val="4"/>
                <c:pt idx="0">
                  <c:v>ΝΑΙ</c:v>
                </c:pt>
                <c:pt idx="1">
                  <c:v>ΟΧΙ</c:v>
                </c:pt>
                <c:pt idx="2">
                  <c:v>ΕΞΑΡΤΑΤΑΙ</c:v>
                </c:pt>
                <c:pt idx="3">
                  <c:v>ΔΕΝ ΞΕΡΩ</c:v>
                </c:pt>
              </c:strCache>
            </c:strRef>
          </c:cat>
          <c:val>
            <c:numRef>
              <c:f>Φύλλο1!$D$209:$D$212</c:f>
              <c:numCache>
                <c:formatCode>0.00%</c:formatCode>
                <c:ptCount val="4"/>
                <c:pt idx="0">
                  <c:v>0.129</c:v>
                </c:pt>
                <c:pt idx="1">
                  <c:v>0.61300000000000154</c:v>
                </c:pt>
                <c:pt idx="2">
                  <c:v>0.25800000000000001</c:v>
                </c:pt>
                <c:pt idx="3">
                  <c:v>0</c:v>
                </c:pt>
              </c:numCache>
            </c:numRef>
          </c:val>
        </c:ser>
        <c:shape val="cylinder"/>
        <c:axId val="83718912"/>
        <c:axId val="83720448"/>
        <c:axId val="0"/>
      </c:bar3DChart>
      <c:catAx>
        <c:axId val="83718912"/>
        <c:scaling>
          <c:orientation val="minMax"/>
        </c:scaling>
        <c:axPos val="b"/>
        <c:tickLblPos val="nextTo"/>
        <c:crossAx val="83720448"/>
        <c:crosses val="autoZero"/>
        <c:auto val="1"/>
        <c:lblAlgn val="ctr"/>
        <c:lblOffset val="100"/>
      </c:catAx>
      <c:valAx>
        <c:axId val="83720448"/>
        <c:scaling>
          <c:orientation val="minMax"/>
        </c:scaling>
        <c:axPos val="l"/>
        <c:majorGridlines/>
        <c:numFmt formatCode="0.00%" sourceLinked="1"/>
        <c:tickLblPos val="nextTo"/>
        <c:crossAx val="83718912"/>
        <c:crosses val="autoZero"/>
        <c:crossBetween val="between"/>
      </c:valAx>
    </c:plotArea>
    <c:legend>
      <c:legendPos val="r"/>
    </c:legend>
    <c:plotVisOnly val="1"/>
  </c:chart>
  <c:txPr>
    <a:bodyPr/>
    <a:lstStyle/>
    <a:p>
      <a:pPr>
        <a:defRPr b="1">
          <a:latin typeface="Comic Sans MS" pitchFamily="66" charset="0"/>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manualLayout>
          <c:layoutTarget val="inner"/>
          <c:xMode val="edge"/>
          <c:yMode val="edge"/>
          <c:x val="0.10523075600485401"/>
          <c:y val="3.3242768204596991E-2"/>
          <c:w val="0.72299029861391806"/>
          <c:h val="0.82922822937372265"/>
        </c:manualLayout>
      </c:layout>
      <c:bar3DChart>
        <c:barDir val="col"/>
        <c:grouping val="clustered"/>
        <c:ser>
          <c:idx val="0"/>
          <c:order val="0"/>
          <c:tx>
            <c:strRef>
              <c:f>Φύλλο1!$B$221:$B$222</c:f>
              <c:strCache>
                <c:ptCount val="1"/>
                <c:pt idx="0">
                  <c:v>ΑΓΟΡΙΑ </c:v>
                </c:pt>
              </c:strCache>
            </c:strRef>
          </c:tx>
          <c:dLbls>
            <c:showVal val="1"/>
          </c:dLbls>
          <c:cat>
            <c:strRef>
              <c:f>Φύλλο1!$A$223:$A$225</c:f>
              <c:strCache>
                <c:ptCount val="3"/>
                <c:pt idx="0">
                  <c:v>ΑΝΤΡΑΣ</c:v>
                </c:pt>
                <c:pt idx="1">
                  <c:v>ΓΥΝΑΙΚΑ</c:v>
                </c:pt>
                <c:pt idx="2">
                  <c:v>ΔΕΝ ΕΞΑΡΤΑΤΑΙ ΑΠΌ ΤΟ ΦΥΛΟ</c:v>
                </c:pt>
              </c:strCache>
            </c:strRef>
          </c:cat>
          <c:val>
            <c:numRef>
              <c:f>Φύλλο1!$B$223:$B$225</c:f>
              <c:numCache>
                <c:formatCode>0.00%</c:formatCode>
                <c:ptCount val="3"/>
                <c:pt idx="0">
                  <c:v>0.222</c:v>
                </c:pt>
                <c:pt idx="1">
                  <c:v>0.48900000000000032</c:v>
                </c:pt>
                <c:pt idx="2">
                  <c:v>0.28900000000000031</c:v>
                </c:pt>
              </c:numCache>
            </c:numRef>
          </c:val>
        </c:ser>
        <c:ser>
          <c:idx val="1"/>
          <c:order val="1"/>
          <c:tx>
            <c:strRef>
              <c:f>Φύλλο1!$C$221:$C$222</c:f>
              <c:strCache>
                <c:ptCount val="1"/>
                <c:pt idx="0">
                  <c:v>ΚΟΡΙΤΣΙΑ</c:v>
                </c:pt>
              </c:strCache>
            </c:strRef>
          </c:tx>
          <c:dLbls>
            <c:dLbl>
              <c:idx val="0"/>
              <c:tx>
                <c:rich>
                  <a:bodyPr/>
                  <a:lstStyle/>
                  <a:p>
                    <a:r>
                      <a:rPr lang="en-US" smtClean="0"/>
                      <a:t>41,00%</a:t>
                    </a:r>
                    <a:endParaRPr lang="en-US"/>
                  </a:p>
                </c:rich>
              </c:tx>
              <c:showVal val="1"/>
            </c:dLbl>
            <c:dLbl>
              <c:idx val="2"/>
              <c:tx>
                <c:rich>
                  <a:bodyPr/>
                  <a:lstStyle/>
                  <a:p>
                    <a:r>
                      <a:rPr lang="en-US" smtClean="0"/>
                      <a:t>41,00%</a:t>
                    </a:r>
                    <a:endParaRPr lang="en-US"/>
                  </a:p>
                </c:rich>
              </c:tx>
              <c:showVal val="1"/>
            </c:dLbl>
            <c:showVal val="1"/>
          </c:dLbls>
          <c:cat>
            <c:strRef>
              <c:f>Φύλλο1!$A$223:$A$225</c:f>
              <c:strCache>
                <c:ptCount val="3"/>
                <c:pt idx="0">
                  <c:v>ΑΝΤΡΑΣ</c:v>
                </c:pt>
                <c:pt idx="1">
                  <c:v>ΓΥΝΑΙΚΑ</c:v>
                </c:pt>
                <c:pt idx="2">
                  <c:v>ΔΕΝ ΕΞΑΡΤΑΤΑΙ ΑΠΌ ΤΟ ΦΥΛΟ</c:v>
                </c:pt>
              </c:strCache>
            </c:strRef>
          </c:cat>
          <c:val>
            <c:numRef>
              <c:f>Φύλλο1!$C$223:$C$225</c:f>
              <c:numCache>
                <c:formatCode>0.00%</c:formatCode>
                <c:ptCount val="3"/>
                <c:pt idx="0" formatCode="0%">
                  <c:v>0.41100000000000031</c:v>
                </c:pt>
                <c:pt idx="1">
                  <c:v>0.18000000000000024</c:v>
                </c:pt>
                <c:pt idx="2" formatCode="0%">
                  <c:v>0.41200000000000031</c:v>
                </c:pt>
              </c:numCache>
            </c:numRef>
          </c:val>
        </c:ser>
        <c:ser>
          <c:idx val="2"/>
          <c:order val="2"/>
          <c:tx>
            <c:strRef>
              <c:f>Φύλλο1!$D$221:$D$222</c:f>
              <c:strCache>
                <c:ptCount val="1"/>
                <c:pt idx="0">
                  <c:v>ΣΥΝΟΛΟ</c:v>
                </c:pt>
              </c:strCache>
            </c:strRef>
          </c:tx>
          <c:dLbls>
            <c:showVal val="1"/>
          </c:dLbls>
          <c:cat>
            <c:strRef>
              <c:f>Φύλλο1!$A$223:$A$225</c:f>
              <c:strCache>
                <c:ptCount val="3"/>
                <c:pt idx="0">
                  <c:v>ΑΝΤΡΑΣ</c:v>
                </c:pt>
                <c:pt idx="1">
                  <c:v>ΓΥΝΑΙΚΑ</c:v>
                </c:pt>
                <c:pt idx="2">
                  <c:v>ΔΕΝ ΕΞΑΡΤΑΤΑΙ ΑΠΌ ΤΟ ΦΥΛΟ</c:v>
                </c:pt>
              </c:strCache>
            </c:strRef>
          </c:cat>
          <c:val>
            <c:numRef>
              <c:f>Φύλλο1!$D$223:$D$225</c:f>
              <c:numCache>
                <c:formatCode>0.00%</c:formatCode>
                <c:ptCount val="3"/>
                <c:pt idx="0">
                  <c:v>0.27400000000000002</c:v>
                </c:pt>
                <c:pt idx="1">
                  <c:v>0.40300000000000002</c:v>
                </c:pt>
                <c:pt idx="2">
                  <c:v>0.32300000000000068</c:v>
                </c:pt>
              </c:numCache>
            </c:numRef>
          </c:val>
        </c:ser>
        <c:shape val="cylinder"/>
        <c:axId val="83794944"/>
        <c:axId val="83809024"/>
        <c:axId val="0"/>
      </c:bar3DChart>
      <c:catAx>
        <c:axId val="83794944"/>
        <c:scaling>
          <c:orientation val="minMax"/>
        </c:scaling>
        <c:axPos val="b"/>
        <c:tickLblPos val="nextTo"/>
        <c:crossAx val="83809024"/>
        <c:crosses val="autoZero"/>
        <c:auto val="1"/>
        <c:lblAlgn val="ctr"/>
        <c:lblOffset val="100"/>
      </c:catAx>
      <c:valAx>
        <c:axId val="83809024"/>
        <c:scaling>
          <c:orientation val="minMax"/>
        </c:scaling>
        <c:axPos val="l"/>
        <c:majorGridlines/>
        <c:numFmt formatCode="0.00%" sourceLinked="1"/>
        <c:tickLblPos val="nextTo"/>
        <c:crossAx val="83794944"/>
        <c:crosses val="autoZero"/>
        <c:crossBetween val="between"/>
      </c:valAx>
    </c:plotArea>
    <c:legend>
      <c:legendPos val="r"/>
      <c:layout>
        <c:manualLayout>
          <c:xMode val="edge"/>
          <c:yMode val="edge"/>
          <c:x val="0.8567095810019747"/>
          <c:y val="0.4202967083345005"/>
          <c:w val="0.11923132813135347"/>
          <c:h val="0.16496210000280004"/>
        </c:manualLayout>
      </c:layout>
    </c:legend>
    <c:plotVisOnly val="1"/>
  </c:chart>
  <c:txPr>
    <a:bodyPr/>
    <a:lstStyle/>
    <a:p>
      <a:pPr>
        <a:defRPr b="1">
          <a:latin typeface="Comic Sans MS" pitchFamily="66" charset="0"/>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bar3DChart>
        <c:barDir val="col"/>
        <c:grouping val="clustered"/>
        <c:ser>
          <c:idx val="0"/>
          <c:order val="0"/>
          <c:tx>
            <c:strRef>
              <c:f>Φύλλο1!$B$235:$B$236</c:f>
              <c:strCache>
                <c:ptCount val="1"/>
                <c:pt idx="0">
                  <c:v>ΑΓΟΡΙΑ </c:v>
                </c:pt>
              </c:strCache>
            </c:strRef>
          </c:tx>
          <c:dLbls>
            <c:txPr>
              <a:bodyPr/>
              <a:lstStyle/>
              <a:p>
                <a:pPr>
                  <a:defRPr b="1">
                    <a:latin typeface="Comic Sans MS" pitchFamily="66" charset="0"/>
                  </a:defRPr>
                </a:pPr>
                <a:endParaRPr lang="el-GR"/>
              </a:p>
            </c:txPr>
            <c:showVal val="1"/>
          </c:dLbls>
          <c:cat>
            <c:strRef>
              <c:f>Φύλλο1!$A$237:$A$239</c:f>
              <c:strCache>
                <c:ptCount val="3"/>
                <c:pt idx="0">
                  <c:v>ΝΑΙ</c:v>
                </c:pt>
                <c:pt idx="1">
                  <c:v>ΌΧΙ</c:v>
                </c:pt>
                <c:pt idx="2">
                  <c:v>ΔΕΝ ΞΕΡΩ</c:v>
                </c:pt>
              </c:strCache>
            </c:strRef>
          </c:cat>
          <c:val>
            <c:numRef>
              <c:f>Φύλλο1!$B$237:$B$239</c:f>
              <c:numCache>
                <c:formatCode>0.00%</c:formatCode>
                <c:ptCount val="3"/>
                <c:pt idx="0">
                  <c:v>0.4</c:v>
                </c:pt>
                <c:pt idx="1">
                  <c:v>0.37800000000000061</c:v>
                </c:pt>
                <c:pt idx="2">
                  <c:v>0.222</c:v>
                </c:pt>
              </c:numCache>
            </c:numRef>
          </c:val>
        </c:ser>
        <c:ser>
          <c:idx val="1"/>
          <c:order val="1"/>
          <c:tx>
            <c:strRef>
              <c:f>Φύλλο1!$C$235:$C$236</c:f>
              <c:strCache>
                <c:ptCount val="1"/>
                <c:pt idx="0">
                  <c:v>ΚΟΡΙΤΣΙΑ</c:v>
                </c:pt>
              </c:strCache>
            </c:strRef>
          </c:tx>
          <c:dLbls>
            <c:dLbl>
              <c:idx val="0"/>
              <c:layout>
                <c:manualLayout>
                  <c:x val="2.6337264221863561E-2"/>
                  <c:y val="-2.2222066687197291E-2"/>
                </c:manualLayout>
              </c:layout>
              <c:tx>
                <c:rich>
                  <a:bodyPr/>
                  <a:lstStyle/>
                  <a:p>
                    <a:r>
                      <a:rPr lang="el-GR" dirty="0" smtClean="0"/>
                      <a:t>1</a:t>
                    </a:r>
                    <a:r>
                      <a:rPr lang="en-US" dirty="0" smtClean="0"/>
                      <a:t>2</a:t>
                    </a:r>
                    <a:r>
                      <a:rPr lang="el-GR" dirty="0" smtClean="0"/>
                      <a:t>,00</a:t>
                    </a:r>
                    <a:r>
                      <a:rPr lang="en-US" dirty="0" smtClean="0"/>
                      <a:t>%</a:t>
                    </a:r>
                    <a:endParaRPr lang="en-US" dirty="0"/>
                  </a:p>
                </c:rich>
              </c:tx>
              <c:showVal val="1"/>
            </c:dLbl>
            <c:dLbl>
              <c:idx val="2"/>
              <c:tx>
                <c:rich>
                  <a:bodyPr/>
                  <a:lstStyle/>
                  <a:p>
                    <a:r>
                      <a:rPr lang="en-US" smtClean="0"/>
                      <a:t>53</a:t>
                    </a:r>
                    <a:r>
                      <a:rPr lang="el-GR" smtClean="0"/>
                      <a:t>,00</a:t>
                    </a:r>
                    <a:r>
                      <a:rPr lang="en-US" smtClean="0"/>
                      <a:t>%</a:t>
                    </a:r>
                    <a:endParaRPr lang="en-US"/>
                  </a:p>
                </c:rich>
              </c:tx>
              <c:showVal val="1"/>
            </c:dLbl>
            <c:txPr>
              <a:bodyPr/>
              <a:lstStyle/>
              <a:p>
                <a:pPr>
                  <a:defRPr b="1">
                    <a:latin typeface="Comic Sans MS" pitchFamily="66" charset="0"/>
                  </a:defRPr>
                </a:pPr>
                <a:endParaRPr lang="el-GR"/>
              </a:p>
            </c:txPr>
            <c:showVal val="1"/>
          </c:dLbls>
          <c:cat>
            <c:strRef>
              <c:f>Φύλλο1!$A$237:$A$239</c:f>
              <c:strCache>
                <c:ptCount val="3"/>
                <c:pt idx="0">
                  <c:v>ΝΑΙ</c:v>
                </c:pt>
                <c:pt idx="1">
                  <c:v>ΌΧΙ</c:v>
                </c:pt>
                <c:pt idx="2">
                  <c:v>ΔΕΝ ΞΕΡΩ</c:v>
                </c:pt>
              </c:strCache>
            </c:strRef>
          </c:cat>
          <c:val>
            <c:numRef>
              <c:f>Φύλλο1!$C$237:$C$239</c:f>
              <c:numCache>
                <c:formatCode>0.00%</c:formatCode>
                <c:ptCount val="3"/>
                <c:pt idx="0" formatCode="0%">
                  <c:v>0.11700000000000002</c:v>
                </c:pt>
                <c:pt idx="1">
                  <c:v>0.35000000000000031</c:v>
                </c:pt>
                <c:pt idx="2" formatCode="0%">
                  <c:v>0.52900000000000003</c:v>
                </c:pt>
              </c:numCache>
            </c:numRef>
          </c:val>
        </c:ser>
        <c:ser>
          <c:idx val="2"/>
          <c:order val="2"/>
          <c:tx>
            <c:strRef>
              <c:f>Φύλλο1!$D$235:$D$236</c:f>
              <c:strCache>
                <c:ptCount val="1"/>
                <c:pt idx="0">
                  <c:v>ΣΥΝΟΛΟ</c:v>
                </c:pt>
              </c:strCache>
            </c:strRef>
          </c:tx>
          <c:dLbls>
            <c:dLbl>
              <c:idx val="0"/>
              <c:tx>
                <c:rich>
                  <a:bodyPr/>
                  <a:lstStyle/>
                  <a:p>
                    <a:r>
                      <a:rPr lang="en-US" smtClean="0"/>
                      <a:t>33</a:t>
                    </a:r>
                    <a:r>
                      <a:rPr lang="el-GR" smtClean="0"/>
                      <a:t>,00</a:t>
                    </a:r>
                    <a:r>
                      <a:rPr lang="en-US" smtClean="0"/>
                      <a:t>%</a:t>
                    </a:r>
                    <a:endParaRPr lang="en-US"/>
                  </a:p>
                </c:rich>
              </c:tx>
              <c:showVal val="1"/>
            </c:dLbl>
            <c:dLbl>
              <c:idx val="1"/>
              <c:layout>
                <c:manualLayout>
                  <c:x val="1.3168632110931722E-2"/>
                  <c:y val="-1.9444308351297672E-2"/>
                </c:manualLayout>
              </c:layout>
              <c:showVal val="1"/>
            </c:dLbl>
            <c:dLbl>
              <c:idx val="2"/>
              <c:layout>
                <c:manualLayout>
                  <c:x val="3.4567659291195769E-2"/>
                  <c:y val="-4.4444133374394575E-2"/>
                </c:manualLayout>
              </c:layout>
              <c:showVal val="1"/>
            </c:dLbl>
            <c:txPr>
              <a:bodyPr/>
              <a:lstStyle/>
              <a:p>
                <a:pPr>
                  <a:defRPr b="1">
                    <a:latin typeface="Comic Sans MS" pitchFamily="66" charset="0"/>
                  </a:defRPr>
                </a:pPr>
                <a:endParaRPr lang="el-GR"/>
              </a:p>
            </c:txPr>
            <c:showVal val="1"/>
          </c:dLbls>
          <c:cat>
            <c:strRef>
              <c:f>Φύλλο1!$A$237:$A$239</c:f>
              <c:strCache>
                <c:ptCount val="3"/>
                <c:pt idx="0">
                  <c:v>ΝΑΙ</c:v>
                </c:pt>
                <c:pt idx="1">
                  <c:v>ΌΧΙ</c:v>
                </c:pt>
                <c:pt idx="2">
                  <c:v>ΔΕΝ ΞΕΡΩ</c:v>
                </c:pt>
              </c:strCache>
            </c:strRef>
          </c:cat>
          <c:val>
            <c:numRef>
              <c:f>Φύλλο1!$D$237:$D$239</c:f>
              <c:numCache>
                <c:formatCode>0.00%</c:formatCode>
                <c:ptCount val="3"/>
                <c:pt idx="0" formatCode="0%">
                  <c:v>0.33000000000000085</c:v>
                </c:pt>
                <c:pt idx="1">
                  <c:v>0.37000000000000038</c:v>
                </c:pt>
                <c:pt idx="2">
                  <c:v>0.30000000000000032</c:v>
                </c:pt>
              </c:numCache>
            </c:numRef>
          </c:val>
        </c:ser>
        <c:shape val="cylinder"/>
        <c:axId val="83881984"/>
        <c:axId val="83883520"/>
        <c:axId val="0"/>
      </c:bar3DChart>
      <c:catAx>
        <c:axId val="83881984"/>
        <c:scaling>
          <c:orientation val="minMax"/>
        </c:scaling>
        <c:axPos val="b"/>
        <c:tickLblPos val="nextTo"/>
        <c:txPr>
          <a:bodyPr/>
          <a:lstStyle/>
          <a:p>
            <a:pPr>
              <a:defRPr b="1">
                <a:latin typeface="Comic Sans MS" pitchFamily="66" charset="0"/>
              </a:defRPr>
            </a:pPr>
            <a:endParaRPr lang="el-GR"/>
          </a:p>
        </c:txPr>
        <c:crossAx val="83883520"/>
        <c:crosses val="autoZero"/>
        <c:auto val="1"/>
        <c:lblAlgn val="ctr"/>
        <c:lblOffset val="100"/>
      </c:catAx>
      <c:valAx>
        <c:axId val="83883520"/>
        <c:scaling>
          <c:orientation val="minMax"/>
        </c:scaling>
        <c:axPos val="l"/>
        <c:majorGridlines/>
        <c:numFmt formatCode="0.00%" sourceLinked="1"/>
        <c:tickLblPos val="nextTo"/>
        <c:txPr>
          <a:bodyPr/>
          <a:lstStyle/>
          <a:p>
            <a:pPr>
              <a:defRPr b="1">
                <a:latin typeface="Comic Sans MS" pitchFamily="66" charset="0"/>
              </a:defRPr>
            </a:pPr>
            <a:endParaRPr lang="el-GR"/>
          </a:p>
        </c:txPr>
        <c:crossAx val="83881984"/>
        <c:crosses val="autoZero"/>
        <c:crossBetween val="between"/>
      </c:valAx>
    </c:plotArea>
    <c:legend>
      <c:legendPos val="r"/>
      <c:txPr>
        <a:bodyPr/>
        <a:lstStyle/>
        <a:p>
          <a:pPr>
            <a:defRPr b="1">
              <a:latin typeface="Comic Sans MS" pitchFamily="66" charset="0"/>
            </a:defRPr>
          </a:pPr>
          <a:endParaRPr lang="el-GR"/>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bar3DChart>
        <c:barDir val="col"/>
        <c:grouping val="clustered"/>
        <c:ser>
          <c:idx val="0"/>
          <c:order val="0"/>
          <c:tx>
            <c:strRef>
              <c:f>Φύλλο1!$B$249:$B$250</c:f>
              <c:strCache>
                <c:ptCount val="1"/>
                <c:pt idx="0">
                  <c:v>ΑΓΟΡΙΑ </c:v>
                </c:pt>
              </c:strCache>
            </c:strRef>
          </c:tx>
          <c:dLbls>
            <c:txPr>
              <a:bodyPr/>
              <a:lstStyle/>
              <a:p>
                <a:pPr>
                  <a:defRPr b="1">
                    <a:latin typeface="Comic Sans MS" pitchFamily="66" charset="0"/>
                  </a:defRPr>
                </a:pPr>
                <a:endParaRPr lang="el-GR"/>
              </a:p>
            </c:txPr>
            <c:showVal val="1"/>
          </c:dLbls>
          <c:cat>
            <c:strRef>
              <c:f>Φύλλο1!$A$251:$A$253</c:f>
              <c:strCache>
                <c:ptCount val="3"/>
                <c:pt idx="0">
                  <c:v>ΝΑΙ</c:v>
                </c:pt>
                <c:pt idx="1">
                  <c:v>ΌΧΙ</c:v>
                </c:pt>
                <c:pt idx="2">
                  <c:v>ΔΕΝ ΞΕΡΩ</c:v>
                </c:pt>
              </c:strCache>
            </c:strRef>
          </c:cat>
          <c:val>
            <c:numRef>
              <c:f>Φύλλο1!$B$251:$B$253</c:f>
              <c:numCache>
                <c:formatCode>0.00%</c:formatCode>
                <c:ptCount val="3"/>
                <c:pt idx="0">
                  <c:v>0.2</c:v>
                </c:pt>
                <c:pt idx="1">
                  <c:v>0.33500000000000085</c:v>
                </c:pt>
                <c:pt idx="2">
                  <c:v>0.46500000000000002</c:v>
                </c:pt>
              </c:numCache>
            </c:numRef>
          </c:val>
        </c:ser>
        <c:ser>
          <c:idx val="1"/>
          <c:order val="1"/>
          <c:tx>
            <c:strRef>
              <c:f>Φύλλο1!$C$249:$C$250</c:f>
              <c:strCache>
                <c:ptCount val="1"/>
                <c:pt idx="0">
                  <c:v>ΚΟΡΙΤΣΙΑ</c:v>
                </c:pt>
              </c:strCache>
            </c:strRef>
          </c:tx>
          <c:dLbls>
            <c:dLbl>
              <c:idx val="0"/>
              <c:tx>
                <c:rich>
                  <a:bodyPr/>
                  <a:lstStyle/>
                  <a:p>
                    <a:r>
                      <a:rPr lang="en-US" smtClean="0"/>
                      <a:t>29</a:t>
                    </a:r>
                    <a:r>
                      <a:rPr lang="el-GR" smtClean="0"/>
                      <a:t>,00</a:t>
                    </a:r>
                    <a:r>
                      <a:rPr lang="en-US" smtClean="0"/>
                      <a:t>%</a:t>
                    </a:r>
                    <a:endParaRPr lang="en-US" dirty="0"/>
                  </a:p>
                </c:rich>
              </c:tx>
              <c:showVal val="1"/>
            </c:dLbl>
            <c:dLbl>
              <c:idx val="2"/>
              <c:tx>
                <c:rich>
                  <a:bodyPr/>
                  <a:lstStyle/>
                  <a:p>
                    <a:r>
                      <a:rPr lang="en-US" smtClean="0"/>
                      <a:t>53</a:t>
                    </a:r>
                    <a:r>
                      <a:rPr lang="el-GR" smtClean="0"/>
                      <a:t>,00</a:t>
                    </a:r>
                    <a:r>
                      <a:rPr lang="en-US" smtClean="0"/>
                      <a:t>%</a:t>
                    </a:r>
                    <a:endParaRPr lang="en-US"/>
                  </a:p>
                </c:rich>
              </c:tx>
              <c:showVal val="1"/>
            </c:dLbl>
            <c:txPr>
              <a:bodyPr/>
              <a:lstStyle/>
              <a:p>
                <a:pPr>
                  <a:defRPr b="1">
                    <a:latin typeface="Comic Sans MS" pitchFamily="66" charset="0"/>
                  </a:defRPr>
                </a:pPr>
                <a:endParaRPr lang="el-GR"/>
              </a:p>
            </c:txPr>
            <c:showVal val="1"/>
          </c:dLbls>
          <c:cat>
            <c:strRef>
              <c:f>Φύλλο1!$A$251:$A$253</c:f>
              <c:strCache>
                <c:ptCount val="3"/>
                <c:pt idx="0">
                  <c:v>ΝΑΙ</c:v>
                </c:pt>
                <c:pt idx="1">
                  <c:v>ΌΧΙ</c:v>
                </c:pt>
                <c:pt idx="2">
                  <c:v>ΔΕΝ ΞΕΡΩ</c:v>
                </c:pt>
              </c:strCache>
            </c:strRef>
          </c:cat>
          <c:val>
            <c:numRef>
              <c:f>Φύλλο1!$C$251:$C$253</c:f>
              <c:numCache>
                <c:formatCode>0.00%</c:formatCode>
                <c:ptCount val="3"/>
                <c:pt idx="0" formatCode="0%">
                  <c:v>0.29400000000000032</c:v>
                </c:pt>
                <c:pt idx="1">
                  <c:v>0.18000000000000024</c:v>
                </c:pt>
                <c:pt idx="2" formatCode="0%">
                  <c:v>0.53</c:v>
                </c:pt>
              </c:numCache>
            </c:numRef>
          </c:val>
        </c:ser>
        <c:ser>
          <c:idx val="2"/>
          <c:order val="2"/>
          <c:tx>
            <c:strRef>
              <c:f>Φύλλο1!$D$249:$D$250</c:f>
              <c:strCache>
                <c:ptCount val="1"/>
                <c:pt idx="0">
                  <c:v>ΣΥΝΟΛΟ</c:v>
                </c:pt>
              </c:strCache>
            </c:strRef>
          </c:tx>
          <c:dLbls>
            <c:dLbl>
              <c:idx val="0"/>
              <c:layout>
                <c:manualLayout>
                  <c:x val="3.1481261140196191E-2"/>
                  <c:y val="-2.9631755274970488E-3"/>
                </c:manualLayout>
              </c:layout>
              <c:tx>
                <c:rich>
                  <a:bodyPr/>
                  <a:lstStyle/>
                  <a:p>
                    <a:r>
                      <a:rPr lang="en-US" smtClean="0"/>
                      <a:t>27</a:t>
                    </a:r>
                    <a:r>
                      <a:rPr lang="el-GR" smtClean="0"/>
                      <a:t>,00</a:t>
                    </a:r>
                    <a:r>
                      <a:rPr lang="en-US" smtClean="0"/>
                      <a:t>%</a:t>
                    </a:r>
                    <a:endParaRPr lang="en-US"/>
                  </a:p>
                </c:rich>
              </c:tx>
              <c:showVal val="1"/>
            </c:dLbl>
            <c:dLbl>
              <c:idx val="2"/>
              <c:layout>
                <c:manualLayout>
                  <c:x val="5.1851488936793734E-2"/>
                  <c:y val="-3.2592364474556101E-2"/>
                </c:manualLayout>
              </c:layout>
              <c:showVal val="1"/>
            </c:dLbl>
            <c:txPr>
              <a:bodyPr/>
              <a:lstStyle/>
              <a:p>
                <a:pPr>
                  <a:defRPr b="1">
                    <a:latin typeface="Comic Sans MS" pitchFamily="66" charset="0"/>
                  </a:defRPr>
                </a:pPr>
                <a:endParaRPr lang="el-GR"/>
              </a:p>
            </c:txPr>
            <c:showVal val="1"/>
          </c:dLbls>
          <c:cat>
            <c:strRef>
              <c:f>Φύλλο1!$A$251:$A$253</c:f>
              <c:strCache>
                <c:ptCount val="3"/>
                <c:pt idx="0">
                  <c:v>ΝΑΙ</c:v>
                </c:pt>
                <c:pt idx="1">
                  <c:v>ΌΧΙ</c:v>
                </c:pt>
                <c:pt idx="2">
                  <c:v>ΔΕΝ ΞΕΡΩ</c:v>
                </c:pt>
              </c:strCache>
            </c:strRef>
          </c:cat>
          <c:val>
            <c:numRef>
              <c:f>Φύλλο1!$D$251:$D$253</c:f>
              <c:numCache>
                <c:formatCode>0.00%</c:formatCode>
                <c:ptCount val="3"/>
                <c:pt idx="0" formatCode="0%">
                  <c:v>0.26900000000000002</c:v>
                </c:pt>
                <c:pt idx="1">
                  <c:v>0.29000000000000031</c:v>
                </c:pt>
                <c:pt idx="2">
                  <c:v>0.48000000000000032</c:v>
                </c:pt>
              </c:numCache>
            </c:numRef>
          </c:val>
        </c:ser>
        <c:shape val="cylinder"/>
        <c:axId val="83972864"/>
        <c:axId val="83974400"/>
        <c:axId val="0"/>
      </c:bar3DChart>
      <c:catAx>
        <c:axId val="83972864"/>
        <c:scaling>
          <c:orientation val="minMax"/>
        </c:scaling>
        <c:axPos val="b"/>
        <c:tickLblPos val="nextTo"/>
        <c:txPr>
          <a:bodyPr/>
          <a:lstStyle/>
          <a:p>
            <a:pPr>
              <a:defRPr b="1">
                <a:latin typeface="Comic Sans MS" pitchFamily="66" charset="0"/>
              </a:defRPr>
            </a:pPr>
            <a:endParaRPr lang="el-GR"/>
          </a:p>
        </c:txPr>
        <c:crossAx val="83974400"/>
        <c:crosses val="autoZero"/>
        <c:auto val="1"/>
        <c:lblAlgn val="ctr"/>
        <c:lblOffset val="100"/>
      </c:catAx>
      <c:valAx>
        <c:axId val="83974400"/>
        <c:scaling>
          <c:orientation val="minMax"/>
        </c:scaling>
        <c:axPos val="l"/>
        <c:majorGridlines/>
        <c:numFmt formatCode="0.00%" sourceLinked="1"/>
        <c:tickLblPos val="nextTo"/>
        <c:txPr>
          <a:bodyPr/>
          <a:lstStyle/>
          <a:p>
            <a:pPr>
              <a:defRPr b="1">
                <a:latin typeface="Comic Sans MS" pitchFamily="66" charset="0"/>
              </a:defRPr>
            </a:pPr>
            <a:endParaRPr lang="el-GR"/>
          </a:p>
        </c:txPr>
        <c:crossAx val="83972864"/>
        <c:crosses val="autoZero"/>
        <c:crossBetween val="between"/>
      </c:valAx>
    </c:plotArea>
    <c:legend>
      <c:legendPos val="r"/>
      <c:txPr>
        <a:bodyPr/>
        <a:lstStyle/>
        <a:p>
          <a:pPr>
            <a:defRPr b="1">
              <a:latin typeface="Comic Sans MS" pitchFamily="66" charset="0"/>
            </a:defRPr>
          </a:pPr>
          <a:endParaRPr lang="el-GR"/>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manualLayout>
          <c:layoutTarget val="inner"/>
          <c:xMode val="edge"/>
          <c:yMode val="edge"/>
          <c:x val="9.0873500827950329E-2"/>
          <c:y val="3.4601574324164414E-2"/>
          <c:w val="0.79419839594542407"/>
          <c:h val="0.88507333429254653"/>
        </c:manualLayout>
      </c:layout>
      <c:bar3DChart>
        <c:barDir val="col"/>
        <c:grouping val="clustered"/>
        <c:ser>
          <c:idx val="0"/>
          <c:order val="0"/>
          <c:tx>
            <c:strRef>
              <c:f>Φύλλο1!$B$263:$B$264</c:f>
              <c:strCache>
                <c:ptCount val="1"/>
                <c:pt idx="0">
                  <c:v>ΑΓΟΡΙΑ </c:v>
                </c:pt>
              </c:strCache>
            </c:strRef>
          </c:tx>
          <c:dLbls>
            <c:txPr>
              <a:bodyPr/>
              <a:lstStyle/>
              <a:p>
                <a:pPr>
                  <a:defRPr b="1">
                    <a:latin typeface="Comic Sans MS" pitchFamily="66" charset="0"/>
                  </a:defRPr>
                </a:pPr>
                <a:endParaRPr lang="el-GR"/>
              </a:p>
            </c:txPr>
            <c:showVal val="1"/>
          </c:dLbls>
          <c:cat>
            <c:strRef>
              <c:f>Φύλλο1!$A$265:$A$267</c:f>
              <c:strCache>
                <c:ptCount val="3"/>
                <c:pt idx="0">
                  <c:v>ΝΑΙ</c:v>
                </c:pt>
                <c:pt idx="1">
                  <c:v>ΌΧΙ</c:v>
                </c:pt>
                <c:pt idx="2">
                  <c:v>ΔΕΝ ΞΕΡΩ</c:v>
                </c:pt>
              </c:strCache>
            </c:strRef>
          </c:cat>
          <c:val>
            <c:numRef>
              <c:f>Φύλλο1!$B$265:$B$267</c:f>
              <c:numCache>
                <c:formatCode>0.00%</c:formatCode>
                <c:ptCount val="3"/>
                <c:pt idx="0">
                  <c:v>0.44500000000000001</c:v>
                </c:pt>
                <c:pt idx="1">
                  <c:v>0.37800000000000056</c:v>
                </c:pt>
                <c:pt idx="2">
                  <c:v>0.17700000000000021</c:v>
                </c:pt>
              </c:numCache>
            </c:numRef>
          </c:val>
        </c:ser>
        <c:ser>
          <c:idx val="1"/>
          <c:order val="1"/>
          <c:tx>
            <c:strRef>
              <c:f>Φύλλο1!$C$263:$C$264</c:f>
              <c:strCache>
                <c:ptCount val="1"/>
                <c:pt idx="0">
                  <c:v>ΚΟΡΙΤΣΙΑ</c:v>
                </c:pt>
              </c:strCache>
            </c:strRef>
          </c:tx>
          <c:dLbls>
            <c:dLbl>
              <c:idx val="0"/>
              <c:layout>
                <c:manualLayout>
                  <c:x val="6.7188301828897462E-3"/>
                  <c:y val="-5.7825997475690408E-3"/>
                </c:manualLayout>
              </c:layout>
              <c:tx>
                <c:rich>
                  <a:bodyPr/>
                  <a:lstStyle/>
                  <a:p>
                    <a:r>
                      <a:rPr lang="en-US" smtClean="0"/>
                      <a:t>59,00%</a:t>
                    </a:r>
                    <a:endParaRPr lang="en-US"/>
                  </a:p>
                </c:rich>
              </c:tx>
              <c:showVal val="1"/>
            </c:dLbl>
            <c:dLbl>
              <c:idx val="2"/>
              <c:layout>
                <c:manualLayout>
                  <c:x val="1.0078245274334598E-2"/>
                  <c:y val="-2.3130398990276132E-2"/>
                </c:manualLayout>
              </c:layout>
              <c:tx>
                <c:rich>
                  <a:bodyPr/>
                  <a:lstStyle/>
                  <a:p>
                    <a:r>
                      <a:rPr lang="en-US" smtClean="0"/>
                      <a:t>24,00%</a:t>
                    </a:r>
                    <a:endParaRPr lang="en-US"/>
                  </a:p>
                </c:rich>
              </c:tx>
              <c:showVal val="1"/>
            </c:dLbl>
            <c:txPr>
              <a:bodyPr/>
              <a:lstStyle/>
              <a:p>
                <a:pPr>
                  <a:defRPr b="1">
                    <a:latin typeface="Comic Sans MS" pitchFamily="66" charset="0"/>
                  </a:defRPr>
                </a:pPr>
                <a:endParaRPr lang="el-GR"/>
              </a:p>
            </c:txPr>
            <c:showVal val="1"/>
          </c:dLbls>
          <c:cat>
            <c:strRef>
              <c:f>Φύλλο1!$A$265:$A$267</c:f>
              <c:strCache>
                <c:ptCount val="3"/>
                <c:pt idx="0">
                  <c:v>ΝΑΙ</c:v>
                </c:pt>
                <c:pt idx="1">
                  <c:v>ΌΧΙ</c:v>
                </c:pt>
                <c:pt idx="2">
                  <c:v>ΔΕΝ ΞΕΡΩ</c:v>
                </c:pt>
              </c:strCache>
            </c:strRef>
          </c:cat>
          <c:val>
            <c:numRef>
              <c:f>Φύλλο1!$C$265:$C$267</c:f>
              <c:numCache>
                <c:formatCode>0.00%</c:formatCode>
                <c:ptCount val="3"/>
                <c:pt idx="0" formatCode="0%">
                  <c:v>0.58899999999999997</c:v>
                </c:pt>
                <c:pt idx="1">
                  <c:v>0.18000000000000024</c:v>
                </c:pt>
                <c:pt idx="2" formatCode="0%">
                  <c:v>0.23500000000000001</c:v>
                </c:pt>
              </c:numCache>
            </c:numRef>
          </c:val>
        </c:ser>
        <c:ser>
          <c:idx val="2"/>
          <c:order val="2"/>
          <c:tx>
            <c:strRef>
              <c:f>Φύλλο1!$D$263:$D$264</c:f>
              <c:strCache>
                <c:ptCount val="1"/>
                <c:pt idx="0">
                  <c:v>ΣΥΝΟΛΟ</c:v>
                </c:pt>
              </c:strCache>
            </c:strRef>
          </c:tx>
          <c:dLbls>
            <c:dLbl>
              <c:idx val="0"/>
              <c:layout>
                <c:manualLayout>
                  <c:x val="3.0234735823003876E-2"/>
                  <c:y val="-2.6021698864060642E-2"/>
                </c:manualLayout>
              </c:layout>
              <c:tx>
                <c:rich>
                  <a:bodyPr/>
                  <a:lstStyle/>
                  <a:p>
                    <a:r>
                      <a:rPr lang="en-US" smtClean="0"/>
                      <a:t>48,00%</a:t>
                    </a:r>
                    <a:endParaRPr lang="en-US"/>
                  </a:p>
                </c:rich>
              </c:tx>
              <c:showVal val="1"/>
            </c:dLbl>
            <c:dLbl>
              <c:idx val="2"/>
              <c:layout>
                <c:manualLayout>
                  <c:x val="2.6875320731558995E-2"/>
                  <c:y val="-3.1804298611629804E-2"/>
                </c:manualLayout>
              </c:layout>
              <c:showVal val="1"/>
            </c:dLbl>
            <c:txPr>
              <a:bodyPr/>
              <a:lstStyle/>
              <a:p>
                <a:pPr>
                  <a:defRPr b="1">
                    <a:latin typeface="Comic Sans MS" pitchFamily="66" charset="0"/>
                  </a:defRPr>
                </a:pPr>
                <a:endParaRPr lang="el-GR"/>
              </a:p>
            </c:txPr>
            <c:showVal val="1"/>
          </c:dLbls>
          <c:cat>
            <c:strRef>
              <c:f>Φύλλο1!$A$265:$A$267</c:f>
              <c:strCache>
                <c:ptCount val="3"/>
                <c:pt idx="0">
                  <c:v>ΝΑΙ</c:v>
                </c:pt>
                <c:pt idx="1">
                  <c:v>ΌΧΙ</c:v>
                </c:pt>
                <c:pt idx="2">
                  <c:v>ΔΕΝ ΞΕΡΩ</c:v>
                </c:pt>
              </c:strCache>
            </c:strRef>
          </c:cat>
          <c:val>
            <c:numRef>
              <c:f>Φύλλο1!$D$265:$D$267</c:f>
              <c:numCache>
                <c:formatCode>0.00%</c:formatCode>
                <c:ptCount val="3"/>
                <c:pt idx="0" formatCode="0%">
                  <c:v>0.48300000000000032</c:v>
                </c:pt>
                <c:pt idx="1">
                  <c:v>0.32600000000000062</c:v>
                </c:pt>
                <c:pt idx="2">
                  <c:v>0.19400000000000001</c:v>
                </c:pt>
              </c:numCache>
            </c:numRef>
          </c:val>
        </c:ser>
        <c:shape val="cylinder"/>
        <c:axId val="84366848"/>
        <c:axId val="84368384"/>
        <c:axId val="0"/>
      </c:bar3DChart>
      <c:catAx>
        <c:axId val="84366848"/>
        <c:scaling>
          <c:orientation val="minMax"/>
        </c:scaling>
        <c:axPos val="b"/>
        <c:tickLblPos val="nextTo"/>
        <c:txPr>
          <a:bodyPr/>
          <a:lstStyle/>
          <a:p>
            <a:pPr>
              <a:defRPr b="1">
                <a:latin typeface="Comic Sans MS" pitchFamily="66" charset="0"/>
              </a:defRPr>
            </a:pPr>
            <a:endParaRPr lang="el-GR"/>
          </a:p>
        </c:txPr>
        <c:crossAx val="84368384"/>
        <c:crosses val="autoZero"/>
        <c:auto val="1"/>
        <c:lblAlgn val="ctr"/>
        <c:lblOffset val="100"/>
      </c:catAx>
      <c:valAx>
        <c:axId val="84368384"/>
        <c:scaling>
          <c:orientation val="minMax"/>
        </c:scaling>
        <c:axPos val="l"/>
        <c:majorGridlines/>
        <c:numFmt formatCode="0.00%" sourceLinked="1"/>
        <c:tickLblPos val="nextTo"/>
        <c:txPr>
          <a:bodyPr/>
          <a:lstStyle/>
          <a:p>
            <a:pPr>
              <a:defRPr b="1">
                <a:latin typeface="Comic Sans MS" pitchFamily="66" charset="0"/>
              </a:defRPr>
            </a:pPr>
            <a:endParaRPr lang="el-GR"/>
          </a:p>
        </c:txPr>
        <c:crossAx val="84366848"/>
        <c:crosses val="autoZero"/>
        <c:crossBetween val="between"/>
      </c:valAx>
    </c:plotArea>
    <c:legend>
      <c:legendPos val="r"/>
      <c:txPr>
        <a:bodyPr/>
        <a:lstStyle/>
        <a:p>
          <a:pPr>
            <a:defRPr b="1">
              <a:latin typeface="Comic Sans MS" pitchFamily="66" charset="0"/>
            </a:defRPr>
          </a:pPr>
          <a:endParaRPr lang="el-GR"/>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bar3DChart>
        <c:barDir val="col"/>
        <c:grouping val="clustered"/>
        <c:ser>
          <c:idx val="0"/>
          <c:order val="0"/>
          <c:tx>
            <c:strRef>
              <c:f>Φύλλο1!$B$278:$B$279</c:f>
              <c:strCache>
                <c:ptCount val="1"/>
                <c:pt idx="0">
                  <c:v>ΑΓΟΡΙΑ </c:v>
                </c:pt>
              </c:strCache>
            </c:strRef>
          </c:tx>
          <c:dLbls>
            <c:dLbl>
              <c:idx val="0"/>
              <c:layout>
                <c:manualLayout>
                  <c:x val="-1.1023080768803496E-2"/>
                  <c:y val="0"/>
                </c:manualLayout>
              </c:layout>
              <c:showVal val="1"/>
            </c:dLbl>
            <c:dLbl>
              <c:idx val="1"/>
              <c:layout>
                <c:manualLayout>
                  <c:x val="5.5115403844017523E-3"/>
                  <c:y val="-2.4801931729807849E-2"/>
                </c:manualLayout>
              </c:layout>
              <c:showVal val="1"/>
            </c:dLbl>
            <c:txPr>
              <a:bodyPr/>
              <a:lstStyle/>
              <a:p>
                <a:pPr>
                  <a:defRPr b="1">
                    <a:latin typeface="Comic Sans MS" pitchFamily="66" charset="0"/>
                  </a:defRPr>
                </a:pPr>
                <a:endParaRPr lang="el-GR"/>
              </a:p>
            </c:txPr>
            <c:showVal val="1"/>
          </c:dLbls>
          <c:cat>
            <c:strRef>
              <c:f>Φύλλο1!$A$280:$A$282</c:f>
              <c:strCache>
                <c:ptCount val="3"/>
                <c:pt idx="0">
                  <c:v>ΝΑΙ</c:v>
                </c:pt>
                <c:pt idx="1">
                  <c:v>ΌΧΙ</c:v>
                </c:pt>
                <c:pt idx="2">
                  <c:v>ΔΕΝ ΞΕΡΩ</c:v>
                </c:pt>
              </c:strCache>
            </c:strRef>
          </c:cat>
          <c:val>
            <c:numRef>
              <c:f>Φύλλο1!$B$280:$B$282</c:f>
              <c:numCache>
                <c:formatCode>0.00%</c:formatCode>
                <c:ptCount val="3"/>
                <c:pt idx="0">
                  <c:v>0.28900000000000031</c:v>
                </c:pt>
                <c:pt idx="1">
                  <c:v>0.51100000000000001</c:v>
                </c:pt>
                <c:pt idx="2">
                  <c:v>0.2</c:v>
                </c:pt>
              </c:numCache>
            </c:numRef>
          </c:val>
        </c:ser>
        <c:ser>
          <c:idx val="1"/>
          <c:order val="1"/>
          <c:tx>
            <c:strRef>
              <c:f>Φύλλο1!$C$278:$C$279</c:f>
              <c:strCache>
                <c:ptCount val="1"/>
                <c:pt idx="0">
                  <c:v>ΚΟΡΙΤΣΙΑ</c:v>
                </c:pt>
              </c:strCache>
            </c:strRef>
          </c:tx>
          <c:dLbls>
            <c:dLbl>
              <c:idx val="0"/>
              <c:tx>
                <c:rich>
                  <a:bodyPr/>
                  <a:lstStyle/>
                  <a:p>
                    <a:r>
                      <a:rPr lang="en-US" smtClean="0"/>
                      <a:t>47,00%</a:t>
                    </a:r>
                    <a:endParaRPr lang="en-US"/>
                  </a:p>
                </c:rich>
              </c:tx>
              <c:showVal val="1"/>
            </c:dLbl>
            <c:dLbl>
              <c:idx val="1"/>
              <c:layout>
                <c:manualLayout>
                  <c:x val="2.3883341665740899E-2"/>
                  <c:y val="-1.1023080768803496E-2"/>
                </c:manualLayout>
              </c:layout>
              <c:showVal val="1"/>
            </c:dLbl>
            <c:dLbl>
              <c:idx val="2"/>
              <c:tx>
                <c:rich>
                  <a:bodyPr/>
                  <a:lstStyle/>
                  <a:p>
                    <a:r>
                      <a:rPr lang="en-US" smtClean="0"/>
                      <a:t>30,00%</a:t>
                    </a:r>
                    <a:endParaRPr lang="en-US"/>
                  </a:p>
                </c:rich>
              </c:tx>
              <c:showVal val="1"/>
            </c:dLbl>
            <c:txPr>
              <a:bodyPr/>
              <a:lstStyle/>
              <a:p>
                <a:pPr>
                  <a:defRPr b="1">
                    <a:latin typeface="Comic Sans MS" pitchFamily="66" charset="0"/>
                  </a:defRPr>
                </a:pPr>
                <a:endParaRPr lang="el-GR"/>
              </a:p>
            </c:txPr>
            <c:showVal val="1"/>
          </c:dLbls>
          <c:cat>
            <c:strRef>
              <c:f>Φύλλο1!$A$280:$A$282</c:f>
              <c:strCache>
                <c:ptCount val="3"/>
                <c:pt idx="0">
                  <c:v>ΝΑΙ</c:v>
                </c:pt>
                <c:pt idx="1">
                  <c:v>ΌΧΙ</c:v>
                </c:pt>
                <c:pt idx="2">
                  <c:v>ΔΕΝ ΞΕΡΩ</c:v>
                </c:pt>
              </c:strCache>
            </c:strRef>
          </c:cat>
          <c:val>
            <c:numRef>
              <c:f>Φύλλο1!$C$280:$C$282</c:f>
              <c:numCache>
                <c:formatCode>0.00%</c:formatCode>
                <c:ptCount val="3"/>
                <c:pt idx="0" formatCode="0%">
                  <c:v>0.47000000000000008</c:v>
                </c:pt>
                <c:pt idx="1">
                  <c:v>0.23</c:v>
                </c:pt>
                <c:pt idx="2" formatCode="0%">
                  <c:v>0.29500000000000032</c:v>
                </c:pt>
              </c:numCache>
            </c:numRef>
          </c:val>
        </c:ser>
        <c:ser>
          <c:idx val="2"/>
          <c:order val="2"/>
          <c:tx>
            <c:strRef>
              <c:f>Φύλλο1!$D$278:$D$279</c:f>
              <c:strCache>
                <c:ptCount val="1"/>
                <c:pt idx="0">
                  <c:v>ΣΥΝΟΛΟ</c:v>
                </c:pt>
              </c:strCache>
            </c:strRef>
          </c:tx>
          <c:dLbls>
            <c:dLbl>
              <c:idx val="0"/>
              <c:layout>
                <c:manualLayout>
                  <c:x val="2.9394882050142578E-2"/>
                  <c:y val="-1.1023080768803496E-2"/>
                </c:manualLayout>
              </c:layout>
              <c:tx>
                <c:rich>
                  <a:bodyPr/>
                  <a:lstStyle/>
                  <a:p>
                    <a:r>
                      <a:rPr lang="en-US" smtClean="0"/>
                      <a:t>34,00%</a:t>
                    </a:r>
                    <a:endParaRPr lang="en-US"/>
                  </a:p>
                </c:rich>
              </c:tx>
              <c:showVal val="1"/>
            </c:dLbl>
            <c:dLbl>
              <c:idx val="1"/>
              <c:layout>
                <c:manualLayout>
                  <c:x val="2.0208981409473092E-2"/>
                  <c:y val="-8.2673105766026232E-3"/>
                </c:manualLayout>
              </c:layout>
              <c:showVal val="1"/>
            </c:dLbl>
            <c:dLbl>
              <c:idx val="2"/>
              <c:layout>
                <c:manualLayout>
                  <c:x val="3.1232062178276589E-2"/>
                  <c:y val="-1.1023080768803496E-2"/>
                </c:manualLayout>
              </c:layout>
              <c:showVal val="1"/>
            </c:dLbl>
            <c:txPr>
              <a:bodyPr/>
              <a:lstStyle/>
              <a:p>
                <a:pPr>
                  <a:defRPr b="1">
                    <a:latin typeface="Comic Sans MS" pitchFamily="66" charset="0"/>
                  </a:defRPr>
                </a:pPr>
                <a:endParaRPr lang="el-GR"/>
              </a:p>
            </c:txPr>
            <c:showVal val="1"/>
          </c:dLbls>
          <c:cat>
            <c:strRef>
              <c:f>Φύλλο1!$A$280:$A$282</c:f>
              <c:strCache>
                <c:ptCount val="3"/>
                <c:pt idx="0">
                  <c:v>ΝΑΙ</c:v>
                </c:pt>
                <c:pt idx="1">
                  <c:v>ΌΧΙ</c:v>
                </c:pt>
                <c:pt idx="2">
                  <c:v>ΔΕΝ ΞΕΡΩ</c:v>
                </c:pt>
              </c:strCache>
            </c:strRef>
          </c:cat>
          <c:val>
            <c:numRef>
              <c:f>Φύλλο1!$D$280:$D$282</c:f>
              <c:numCache>
                <c:formatCode>0.00%</c:formatCode>
                <c:ptCount val="3"/>
                <c:pt idx="0" formatCode="0%">
                  <c:v>0.33900000000000075</c:v>
                </c:pt>
                <c:pt idx="1">
                  <c:v>0.43500000000000055</c:v>
                </c:pt>
                <c:pt idx="2">
                  <c:v>0.22500000000000001</c:v>
                </c:pt>
              </c:numCache>
            </c:numRef>
          </c:val>
        </c:ser>
        <c:shape val="cylinder"/>
        <c:axId val="84687104"/>
        <c:axId val="84713472"/>
        <c:axId val="0"/>
      </c:bar3DChart>
      <c:catAx>
        <c:axId val="84687104"/>
        <c:scaling>
          <c:orientation val="minMax"/>
        </c:scaling>
        <c:axPos val="b"/>
        <c:tickLblPos val="nextTo"/>
        <c:txPr>
          <a:bodyPr/>
          <a:lstStyle/>
          <a:p>
            <a:pPr>
              <a:defRPr b="1">
                <a:latin typeface="Comic Sans MS" pitchFamily="66" charset="0"/>
              </a:defRPr>
            </a:pPr>
            <a:endParaRPr lang="el-GR"/>
          </a:p>
        </c:txPr>
        <c:crossAx val="84713472"/>
        <c:crosses val="autoZero"/>
        <c:auto val="1"/>
        <c:lblAlgn val="ctr"/>
        <c:lblOffset val="100"/>
      </c:catAx>
      <c:valAx>
        <c:axId val="84713472"/>
        <c:scaling>
          <c:orientation val="minMax"/>
        </c:scaling>
        <c:axPos val="l"/>
        <c:majorGridlines/>
        <c:numFmt formatCode="0.00%" sourceLinked="1"/>
        <c:tickLblPos val="nextTo"/>
        <c:txPr>
          <a:bodyPr/>
          <a:lstStyle/>
          <a:p>
            <a:pPr>
              <a:defRPr b="1">
                <a:latin typeface="Comic Sans MS" pitchFamily="66" charset="0"/>
              </a:defRPr>
            </a:pPr>
            <a:endParaRPr lang="el-GR"/>
          </a:p>
        </c:txPr>
        <c:crossAx val="84687104"/>
        <c:crosses val="autoZero"/>
        <c:crossBetween val="between"/>
      </c:valAx>
    </c:plotArea>
    <c:legend>
      <c:legendPos val="r"/>
      <c:txPr>
        <a:bodyPr/>
        <a:lstStyle/>
        <a:p>
          <a:pPr>
            <a:defRPr b="1">
              <a:latin typeface="Comic Sans MS" pitchFamily="66" charset="0"/>
            </a:defRPr>
          </a:pPr>
          <a:endParaRPr lang="el-G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backWall>
    <c:plotArea>
      <c:layout>
        <c:manualLayout>
          <c:layoutTarget val="inner"/>
          <c:xMode val="edge"/>
          <c:yMode val="edge"/>
          <c:x val="0.1010858941274755"/>
          <c:y val="0.15757332789957593"/>
          <c:w val="0.74913285578899502"/>
          <c:h val="0.73212917388337795"/>
        </c:manualLayout>
      </c:layout>
      <c:bar3DChart>
        <c:barDir val="col"/>
        <c:grouping val="clustered"/>
        <c:ser>
          <c:idx val="0"/>
          <c:order val="0"/>
          <c:tx>
            <c:strRef>
              <c:f>Φύλλο1!$B$50</c:f>
              <c:strCache>
                <c:ptCount val="1"/>
                <c:pt idx="0">
                  <c:v>ΑΓΟΡΙΑ </c:v>
                </c:pt>
              </c:strCache>
            </c:strRef>
          </c:tx>
          <c:dLbls>
            <c:dLbl>
              <c:idx val="0"/>
              <c:layout>
                <c:manualLayout>
                  <c:x val="-5.6577094681545224E-3"/>
                  <c:y val="-4.7940074906367064E-2"/>
                </c:manualLayout>
              </c:layout>
              <c:showVal val="1"/>
            </c:dLbl>
            <c:txPr>
              <a:bodyPr/>
              <a:lstStyle/>
              <a:p>
                <a:pPr>
                  <a:defRPr b="1">
                    <a:latin typeface="Comic Sans MS" pitchFamily="66" charset="0"/>
                  </a:defRPr>
                </a:pPr>
                <a:endParaRPr lang="el-GR"/>
              </a:p>
            </c:txPr>
            <c:showVal val="1"/>
          </c:dLbls>
          <c:cat>
            <c:strRef>
              <c:f>Φύλλο1!$A$51:$A$53</c:f>
              <c:strCache>
                <c:ptCount val="3"/>
                <c:pt idx="0">
                  <c:v>ΓΟΝΕΙΣ</c:v>
                </c:pt>
                <c:pt idx="1">
                  <c:v>ΚΑΘΗΓΗΤΕΣ</c:v>
                </c:pt>
                <c:pt idx="2">
                  <c:v>ΣΥΝΟΜΙΛΗΚΟΥΣ</c:v>
                </c:pt>
              </c:strCache>
            </c:strRef>
          </c:cat>
          <c:val>
            <c:numRef>
              <c:f>Φύλλο1!$B$51:$B$53</c:f>
              <c:numCache>
                <c:formatCode>0.00%</c:formatCode>
                <c:ptCount val="3"/>
                <c:pt idx="0">
                  <c:v>0.37800000000000078</c:v>
                </c:pt>
                <c:pt idx="1">
                  <c:v>0</c:v>
                </c:pt>
                <c:pt idx="2">
                  <c:v>0.62200000000000155</c:v>
                </c:pt>
              </c:numCache>
            </c:numRef>
          </c:val>
        </c:ser>
        <c:ser>
          <c:idx val="1"/>
          <c:order val="1"/>
          <c:tx>
            <c:strRef>
              <c:f>Φύλλο1!$C$50</c:f>
              <c:strCache>
                <c:ptCount val="1"/>
                <c:pt idx="0">
                  <c:v>ΚΟΡΙΤΣΙΑ</c:v>
                </c:pt>
              </c:strCache>
            </c:strRef>
          </c:tx>
          <c:dLbls>
            <c:dLbl>
              <c:idx val="0"/>
              <c:layout/>
              <c:tx>
                <c:rich>
                  <a:bodyPr/>
                  <a:lstStyle/>
                  <a:p>
                    <a:r>
                      <a:rPr lang="en-US"/>
                      <a:t>29,00%</a:t>
                    </a:r>
                  </a:p>
                </c:rich>
              </c:tx>
              <c:showVal val="1"/>
            </c:dLbl>
            <c:dLbl>
              <c:idx val="1"/>
              <c:layout>
                <c:manualLayout>
                  <c:x val="5.6577094681545224E-3"/>
                  <c:y val="-3.359173126614997E-2"/>
                </c:manualLayout>
              </c:layout>
              <c:showVal val="1"/>
            </c:dLbl>
            <c:dLbl>
              <c:idx val="2"/>
              <c:layout/>
              <c:tx>
                <c:rich>
                  <a:bodyPr/>
                  <a:lstStyle/>
                  <a:p>
                    <a:r>
                      <a:rPr lang="en-US"/>
                      <a:t>71,00%</a:t>
                    </a:r>
                  </a:p>
                </c:rich>
              </c:tx>
              <c:showVal val="1"/>
            </c:dLbl>
            <c:txPr>
              <a:bodyPr/>
              <a:lstStyle/>
              <a:p>
                <a:pPr>
                  <a:defRPr b="1">
                    <a:latin typeface="Comic Sans MS" pitchFamily="66" charset="0"/>
                  </a:defRPr>
                </a:pPr>
                <a:endParaRPr lang="el-GR"/>
              </a:p>
            </c:txPr>
            <c:showVal val="1"/>
          </c:dLbls>
          <c:cat>
            <c:strRef>
              <c:f>Φύλλο1!$A$51:$A$53</c:f>
              <c:strCache>
                <c:ptCount val="3"/>
                <c:pt idx="0">
                  <c:v>ΓΟΝΕΙΣ</c:v>
                </c:pt>
                <c:pt idx="1">
                  <c:v>ΚΑΘΗΓΗΤΕΣ</c:v>
                </c:pt>
                <c:pt idx="2">
                  <c:v>ΣΥΝΟΜΙΛΗΚΟΥΣ</c:v>
                </c:pt>
              </c:strCache>
            </c:strRef>
          </c:cat>
          <c:val>
            <c:numRef>
              <c:f>Φύλλο1!$C$51:$C$53</c:f>
              <c:numCache>
                <c:formatCode>0.00%</c:formatCode>
                <c:ptCount val="3"/>
                <c:pt idx="0" formatCode="0%">
                  <c:v>0.29400000000000032</c:v>
                </c:pt>
                <c:pt idx="1">
                  <c:v>0</c:v>
                </c:pt>
                <c:pt idx="2" formatCode="0%">
                  <c:v>0.70600000000000063</c:v>
                </c:pt>
              </c:numCache>
            </c:numRef>
          </c:val>
        </c:ser>
        <c:ser>
          <c:idx val="2"/>
          <c:order val="2"/>
          <c:tx>
            <c:strRef>
              <c:f>Φύλλο1!$D$50</c:f>
              <c:strCache>
                <c:ptCount val="1"/>
                <c:pt idx="0">
                  <c:v>ΣΥΝΟΛΟ</c:v>
                </c:pt>
              </c:strCache>
            </c:strRef>
          </c:tx>
          <c:dLbls>
            <c:dLbl>
              <c:idx val="1"/>
              <c:layout>
                <c:manualLayout>
                  <c:x val="2.8288547340772598E-2"/>
                  <c:y val="-1.550387596899223E-2"/>
                </c:manualLayout>
              </c:layout>
              <c:tx>
                <c:rich>
                  <a:bodyPr/>
                  <a:lstStyle/>
                  <a:p>
                    <a:r>
                      <a:rPr lang="en-US"/>
                      <a:t>0,00%</a:t>
                    </a:r>
                  </a:p>
                </c:rich>
              </c:tx>
              <c:showVal val="1"/>
            </c:dLbl>
            <c:dLbl>
              <c:idx val="2"/>
              <c:layout>
                <c:manualLayout>
                  <c:x val="3.3946256808927121E-2"/>
                  <c:y val="-2.9962546816479401E-2"/>
                </c:manualLayout>
              </c:layout>
              <c:showVal val="1"/>
            </c:dLbl>
            <c:txPr>
              <a:bodyPr/>
              <a:lstStyle/>
              <a:p>
                <a:pPr>
                  <a:defRPr b="1">
                    <a:latin typeface="Comic Sans MS" pitchFamily="66" charset="0"/>
                  </a:defRPr>
                </a:pPr>
                <a:endParaRPr lang="el-GR"/>
              </a:p>
            </c:txPr>
            <c:showVal val="1"/>
          </c:dLbls>
          <c:cat>
            <c:strRef>
              <c:f>Φύλλο1!$A$51:$A$53</c:f>
              <c:strCache>
                <c:ptCount val="3"/>
                <c:pt idx="0">
                  <c:v>ΓΟΝΕΙΣ</c:v>
                </c:pt>
                <c:pt idx="1">
                  <c:v>ΚΑΘΗΓΗΤΕΣ</c:v>
                </c:pt>
                <c:pt idx="2">
                  <c:v>ΣΥΝΟΜΙΛΗΚΟΥΣ</c:v>
                </c:pt>
              </c:strCache>
            </c:strRef>
          </c:cat>
          <c:val>
            <c:numRef>
              <c:f>Φύλλο1!$D$51:$D$53</c:f>
              <c:numCache>
                <c:formatCode>0%</c:formatCode>
                <c:ptCount val="3"/>
                <c:pt idx="0" formatCode="0.00%">
                  <c:v>0.35500000000000032</c:v>
                </c:pt>
                <c:pt idx="1">
                  <c:v>0</c:v>
                </c:pt>
                <c:pt idx="2" formatCode="0.00%">
                  <c:v>0.64500000000000179</c:v>
                </c:pt>
              </c:numCache>
            </c:numRef>
          </c:val>
        </c:ser>
        <c:shape val="cylinder"/>
        <c:axId val="76340224"/>
        <c:axId val="76890880"/>
        <c:axId val="0"/>
      </c:bar3DChart>
      <c:catAx>
        <c:axId val="76340224"/>
        <c:scaling>
          <c:orientation val="minMax"/>
        </c:scaling>
        <c:axPos val="b"/>
        <c:tickLblPos val="nextTo"/>
        <c:txPr>
          <a:bodyPr/>
          <a:lstStyle/>
          <a:p>
            <a:pPr>
              <a:defRPr b="1">
                <a:latin typeface="Comic Sans MS" pitchFamily="66" charset="0"/>
              </a:defRPr>
            </a:pPr>
            <a:endParaRPr lang="el-GR"/>
          </a:p>
        </c:txPr>
        <c:crossAx val="76890880"/>
        <c:crosses val="autoZero"/>
        <c:auto val="1"/>
        <c:lblAlgn val="ctr"/>
        <c:lblOffset val="100"/>
      </c:catAx>
      <c:valAx>
        <c:axId val="76890880"/>
        <c:scaling>
          <c:orientation val="minMax"/>
        </c:scaling>
        <c:axPos val="l"/>
        <c:majorGridlines>
          <c:spPr>
            <a:ln>
              <a:solidFill>
                <a:srgbClr val="1F497D">
                  <a:lumMod val="60000"/>
                  <a:lumOff val="40000"/>
                </a:srgbClr>
              </a:solidFill>
            </a:ln>
          </c:spPr>
        </c:majorGridlines>
        <c:numFmt formatCode="0.00%" sourceLinked="1"/>
        <c:tickLblPos val="nextTo"/>
        <c:spPr>
          <a:ln>
            <a:solidFill>
              <a:prstClr val="white">
                <a:alpha val="0"/>
              </a:prstClr>
            </a:solidFill>
          </a:ln>
        </c:spPr>
        <c:txPr>
          <a:bodyPr/>
          <a:lstStyle/>
          <a:p>
            <a:pPr>
              <a:defRPr b="1">
                <a:latin typeface="Comic Sans MS" pitchFamily="66" charset="0"/>
              </a:defRPr>
            </a:pPr>
            <a:endParaRPr lang="el-GR"/>
          </a:p>
        </c:txPr>
        <c:crossAx val="76340224"/>
        <c:crosses val="autoZero"/>
        <c:crossBetween val="between"/>
      </c:valAx>
    </c:plotArea>
    <c:legend>
      <c:legendPos val="r"/>
      <c:layout/>
      <c:txPr>
        <a:bodyPr/>
        <a:lstStyle/>
        <a:p>
          <a:pPr>
            <a:defRPr b="1">
              <a:latin typeface="Comic Sans MS" pitchFamily="66" charset="0"/>
            </a:defRPr>
          </a:pPr>
          <a:endParaRPr lang="el-GR"/>
        </a:p>
      </c:txPr>
    </c:legend>
    <c:plotVisOnly val="1"/>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6000000" scaled="0"/>
        </a:gradFill>
      </c:spPr>
    </c:backWall>
    <c:plotArea>
      <c:layout/>
      <c:bar3DChart>
        <c:barDir val="col"/>
        <c:grouping val="clustered"/>
        <c:ser>
          <c:idx val="0"/>
          <c:order val="0"/>
          <c:tx>
            <c:strRef>
              <c:f>Φύλλο1!$B$65</c:f>
              <c:strCache>
                <c:ptCount val="1"/>
                <c:pt idx="0">
                  <c:v>ΑΓΟΡΙΑ </c:v>
                </c:pt>
              </c:strCache>
            </c:strRef>
          </c:tx>
          <c:dLbls>
            <c:dLbl>
              <c:idx val="3"/>
              <c:layout>
                <c:manualLayout>
                  <c:x val="-2.0982355746304211E-2"/>
                  <c:y val="-3.0075187969925001E-2"/>
                </c:manualLayout>
              </c:layout>
              <c:showVal val="1"/>
            </c:dLbl>
            <c:txPr>
              <a:bodyPr/>
              <a:lstStyle/>
              <a:p>
                <a:pPr>
                  <a:defRPr b="1">
                    <a:latin typeface="Comic Sans MS" pitchFamily="66" charset="0"/>
                  </a:defRPr>
                </a:pPr>
                <a:endParaRPr lang="el-GR"/>
              </a:p>
            </c:txPr>
            <c:showVal val="1"/>
          </c:dLbls>
          <c:cat>
            <c:strRef>
              <c:f>Φύλλο1!$A$66:$A$69</c:f>
              <c:strCache>
                <c:ptCount val="4"/>
                <c:pt idx="0">
                  <c:v>ΜΗΤΕΡΑ</c:v>
                </c:pt>
                <c:pt idx="1">
                  <c:v>ΠΑΤΕΡΑΣ</c:v>
                </c:pt>
                <c:pt idx="2">
                  <c:v>ΣΥΓΓΕΝΕΙΣ</c:v>
                </c:pt>
                <c:pt idx="3">
                  <c:v>ΦΙΛΟΙ</c:v>
                </c:pt>
              </c:strCache>
            </c:strRef>
          </c:cat>
          <c:val>
            <c:numRef>
              <c:f>Φύλλο1!$B$66:$B$69</c:f>
              <c:numCache>
                <c:formatCode>0.00%</c:formatCode>
                <c:ptCount val="4"/>
                <c:pt idx="0">
                  <c:v>0.37800000000000078</c:v>
                </c:pt>
                <c:pt idx="1">
                  <c:v>0.17800000000000021</c:v>
                </c:pt>
                <c:pt idx="2">
                  <c:v>4.3999999999999997E-2</c:v>
                </c:pt>
                <c:pt idx="3">
                  <c:v>0.4</c:v>
                </c:pt>
              </c:numCache>
            </c:numRef>
          </c:val>
        </c:ser>
        <c:ser>
          <c:idx val="1"/>
          <c:order val="1"/>
          <c:tx>
            <c:strRef>
              <c:f>Φύλλο1!$C$65</c:f>
              <c:strCache>
                <c:ptCount val="1"/>
                <c:pt idx="0">
                  <c:v>ΚΟΡΙΤΣΙΑ</c:v>
                </c:pt>
              </c:strCache>
            </c:strRef>
          </c:tx>
          <c:dLbls>
            <c:dLbl>
              <c:idx val="0"/>
              <c:layout/>
              <c:tx>
                <c:rich>
                  <a:bodyPr/>
                  <a:lstStyle/>
                  <a:p>
                    <a:r>
                      <a:rPr lang="en-US"/>
                      <a:t>35,00%</a:t>
                    </a:r>
                  </a:p>
                </c:rich>
              </c:tx>
              <c:showVal val="1"/>
            </c:dLbl>
            <c:dLbl>
              <c:idx val="2"/>
              <c:layout>
                <c:manualLayout>
                  <c:x val="9.5374344301384049E-3"/>
                  <c:y val="-3.0075187969925001E-2"/>
                </c:manualLayout>
              </c:layout>
              <c:tx>
                <c:rich>
                  <a:bodyPr/>
                  <a:lstStyle/>
                  <a:p>
                    <a:r>
                      <a:rPr lang="en-US"/>
                      <a:t>6,00%</a:t>
                    </a:r>
                  </a:p>
                </c:rich>
              </c:tx>
              <c:showVal val="1"/>
            </c:dLbl>
            <c:txPr>
              <a:bodyPr/>
              <a:lstStyle/>
              <a:p>
                <a:pPr>
                  <a:defRPr b="1">
                    <a:latin typeface="Comic Sans MS" pitchFamily="66" charset="0"/>
                  </a:defRPr>
                </a:pPr>
                <a:endParaRPr lang="el-GR"/>
              </a:p>
            </c:txPr>
            <c:showVal val="1"/>
          </c:dLbls>
          <c:cat>
            <c:strRef>
              <c:f>Φύλλο1!$A$66:$A$69</c:f>
              <c:strCache>
                <c:ptCount val="4"/>
                <c:pt idx="0">
                  <c:v>ΜΗΤΕΡΑ</c:v>
                </c:pt>
                <c:pt idx="1">
                  <c:v>ΠΑΤΕΡΑΣ</c:v>
                </c:pt>
                <c:pt idx="2">
                  <c:v>ΣΥΓΓΕΝΕΙΣ</c:v>
                </c:pt>
                <c:pt idx="3">
                  <c:v>ΦΙΛΟΙ</c:v>
                </c:pt>
              </c:strCache>
            </c:strRef>
          </c:cat>
          <c:val>
            <c:numRef>
              <c:f>Φύλλο1!$C$66:$C$69</c:f>
              <c:numCache>
                <c:formatCode>0.00%</c:formatCode>
                <c:ptCount val="4"/>
                <c:pt idx="0" formatCode="0%">
                  <c:v>0.35300000000000031</c:v>
                </c:pt>
                <c:pt idx="1">
                  <c:v>0.11799999999999998</c:v>
                </c:pt>
                <c:pt idx="2" formatCode="0%">
                  <c:v>5.9000000000000136E-2</c:v>
                </c:pt>
                <c:pt idx="3">
                  <c:v>0.47000000000000008</c:v>
                </c:pt>
              </c:numCache>
            </c:numRef>
          </c:val>
        </c:ser>
        <c:ser>
          <c:idx val="2"/>
          <c:order val="2"/>
          <c:tx>
            <c:strRef>
              <c:f>Φύλλο1!$D$65</c:f>
              <c:strCache>
                <c:ptCount val="1"/>
                <c:pt idx="0">
                  <c:v>ΣΥΝΟΛΟ</c:v>
                </c:pt>
              </c:strCache>
            </c:strRef>
          </c:tx>
          <c:dLbls>
            <c:dLbl>
              <c:idx val="0"/>
              <c:layout>
                <c:manualLayout>
                  <c:x val="4.005722460658083E-2"/>
                  <c:y val="0"/>
                </c:manualLayout>
              </c:layout>
              <c:showVal val="1"/>
            </c:dLbl>
            <c:dLbl>
              <c:idx val="1"/>
              <c:layout>
                <c:manualLayout>
                  <c:x val="2.2889842632332034E-2"/>
                  <c:y val="-3.3416875522138616E-2"/>
                </c:manualLayout>
              </c:layout>
              <c:tx>
                <c:rich>
                  <a:bodyPr/>
                  <a:lstStyle/>
                  <a:p>
                    <a:r>
                      <a:rPr lang="en-US"/>
                      <a:t>16,00%</a:t>
                    </a:r>
                  </a:p>
                </c:rich>
              </c:tx>
              <c:showVal val="1"/>
            </c:dLbl>
            <c:dLbl>
              <c:idx val="2"/>
              <c:layout>
                <c:manualLayout>
                  <c:x val="1.7167381974248996E-2"/>
                  <c:y val="-2.6733500417711102E-2"/>
                </c:manualLayout>
              </c:layout>
              <c:showVal val="1"/>
            </c:dLbl>
            <c:dLbl>
              <c:idx val="3"/>
              <c:layout>
                <c:manualLayout>
                  <c:x val="5.1502145922746823E-2"/>
                  <c:y val="-1.6708437761069402E-2"/>
                </c:manualLayout>
              </c:layout>
              <c:showVal val="1"/>
            </c:dLbl>
            <c:txPr>
              <a:bodyPr/>
              <a:lstStyle/>
              <a:p>
                <a:pPr>
                  <a:defRPr b="1">
                    <a:latin typeface="Comic Sans MS" pitchFamily="66" charset="0"/>
                  </a:defRPr>
                </a:pPr>
                <a:endParaRPr lang="el-GR"/>
              </a:p>
            </c:txPr>
            <c:showVal val="1"/>
          </c:dLbls>
          <c:cat>
            <c:strRef>
              <c:f>Φύλλο1!$A$66:$A$69</c:f>
              <c:strCache>
                <c:ptCount val="4"/>
                <c:pt idx="0">
                  <c:v>ΜΗΤΕΡΑ</c:v>
                </c:pt>
                <c:pt idx="1">
                  <c:v>ΠΑΤΕΡΑΣ</c:v>
                </c:pt>
                <c:pt idx="2">
                  <c:v>ΣΥΓΓΕΝΕΙΣ</c:v>
                </c:pt>
                <c:pt idx="3">
                  <c:v>ΦΙΛΟΙ</c:v>
                </c:pt>
              </c:strCache>
            </c:strRef>
          </c:cat>
          <c:val>
            <c:numRef>
              <c:f>Φύλλο1!$D$66:$D$69</c:f>
              <c:numCache>
                <c:formatCode>0%</c:formatCode>
                <c:ptCount val="4"/>
                <c:pt idx="0" formatCode="0.00%">
                  <c:v>0.37100000000000077</c:v>
                </c:pt>
                <c:pt idx="1">
                  <c:v>0.16300000000000001</c:v>
                </c:pt>
                <c:pt idx="2" formatCode="0.00%">
                  <c:v>4.8000000000000001E-2</c:v>
                </c:pt>
                <c:pt idx="3" formatCode="0.00%">
                  <c:v>0.41900000000000032</c:v>
                </c:pt>
              </c:numCache>
            </c:numRef>
          </c:val>
        </c:ser>
        <c:shape val="cylinder"/>
        <c:axId val="76926976"/>
        <c:axId val="76928512"/>
        <c:axId val="0"/>
      </c:bar3DChart>
      <c:catAx>
        <c:axId val="76926976"/>
        <c:scaling>
          <c:orientation val="minMax"/>
        </c:scaling>
        <c:axPos val="b"/>
        <c:tickLblPos val="nextTo"/>
        <c:txPr>
          <a:bodyPr/>
          <a:lstStyle/>
          <a:p>
            <a:pPr>
              <a:defRPr b="1">
                <a:latin typeface="Comic Sans MS" pitchFamily="66" charset="0"/>
              </a:defRPr>
            </a:pPr>
            <a:endParaRPr lang="el-GR"/>
          </a:p>
        </c:txPr>
        <c:crossAx val="76928512"/>
        <c:crosses val="autoZero"/>
        <c:auto val="1"/>
        <c:lblAlgn val="ctr"/>
        <c:lblOffset val="100"/>
      </c:catAx>
      <c:valAx>
        <c:axId val="76928512"/>
        <c:scaling>
          <c:orientation val="minMax"/>
        </c:scaling>
        <c:axPos val="l"/>
        <c:majorGridlines>
          <c:spPr>
            <a:ln>
              <a:solidFill>
                <a:schemeClr val="bg1"/>
              </a:solidFill>
            </a:ln>
          </c:spPr>
        </c:majorGridlines>
        <c:numFmt formatCode="0.00%" sourceLinked="1"/>
        <c:tickLblPos val="nextTo"/>
        <c:txPr>
          <a:bodyPr/>
          <a:lstStyle/>
          <a:p>
            <a:pPr>
              <a:defRPr b="1">
                <a:latin typeface="Comic Sans MS" pitchFamily="66" charset="0"/>
              </a:defRPr>
            </a:pPr>
            <a:endParaRPr lang="el-GR"/>
          </a:p>
        </c:txPr>
        <c:crossAx val="76926976"/>
        <c:crosses val="autoZero"/>
        <c:crossBetween val="between"/>
      </c:valAx>
    </c:plotArea>
    <c:legend>
      <c:legendPos val="r"/>
      <c:layout/>
      <c:txPr>
        <a:bodyPr/>
        <a:lstStyle/>
        <a:p>
          <a:pPr>
            <a:defRPr b="1">
              <a:latin typeface="Comic Sans MS" pitchFamily="66" charset="0"/>
            </a:defRPr>
          </a:pPr>
          <a:endParaRPr lang="el-GR"/>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bar3DChart>
        <c:barDir val="col"/>
        <c:grouping val="clustered"/>
        <c:ser>
          <c:idx val="0"/>
          <c:order val="0"/>
          <c:tx>
            <c:strRef>
              <c:f>Φύλλο1!$B$80:$B$81</c:f>
              <c:strCache>
                <c:ptCount val="1"/>
                <c:pt idx="0">
                  <c:v>ΑΓΟΡΙΑ </c:v>
                </c:pt>
              </c:strCache>
            </c:strRef>
          </c:tx>
          <c:dLbls>
            <c:txPr>
              <a:bodyPr/>
              <a:lstStyle/>
              <a:p>
                <a:pPr>
                  <a:defRPr b="1">
                    <a:latin typeface="Comic Sans MS" pitchFamily="66" charset="0"/>
                  </a:defRPr>
                </a:pPr>
                <a:endParaRPr lang="el-GR"/>
              </a:p>
            </c:txPr>
            <c:showVal val="1"/>
          </c:dLbls>
          <c:cat>
            <c:strRef>
              <c:f>Φύλλο1!$A$82:$A$86</c:f>
              <c:strCache>
                <c:ptCount val="5"/>
                <c:pt idx="0">
                  <c:v>ΔΕΝ ΤΟΥΣ ΞΑΝΑΜΙΛΑΩ</c:v>
                </c:pt>
                <c:pt idx="1">
                  <c:v>ΠΡΟΣΠΑΘΩ ΝΑ ΤΑ ΞΑΝΑΒΡΩ</c:v>
                </c:pt>
                <c:pt idx="2">
                  <c:v>ΚΛΕΙΝΟΜΑΙ ΣΤΟ ΔΩΜΑΤΙΟ ΜΟΥ</c:v>
                </c:pt>
                <c:pt idx="3">
                  <c:v>ΦΕΥΓΩ ΑΠΌ ΤΟ ΣΠΙΤΙ</c:v>
                </c:pt>
                <c:pt idx="4">
                  <c:v>ΆΛΛΟ</c:v>
                </c:pt>
              </c:strCache>
            </c:strRef>
          </c:cat>
          <c:val>
            <c:numRef>
              <c:f>Φύλλο1!$B$82:$B$86</c:f>
              <c:numCache>
                <c:formatCode>0.00%</c:formatCode>
                <c:ptCount val="5"/>
                <c:pt idx="0">
                  <c:v>0.111</c:v>
                </c:pt>
                <c:pt idx="1">
                  <c:v>0.51100000000000001</c:v>
                </c:pt>
                <c:pt idx="2">
                  <c:v>0.37800000000000039</c:v>
                </c:pt>
                <c:pt idx="3">
                  <c:v>0</c:v>
                </c:pt>
                <c:pt idx="4">
                  <c:v>0</c:v>
                </c:pt>
              </c:numCache>
            </c:numRef>
          </c:val>
        </c:ser>
        <c:ser>
          <c:idx val="1"/>
          <c:order val="1"/>
          <c:tx>
            <c:strRef>
              <c:f>Φύλλο1!$C$80:$C$81</c:f>
              <c:strCache>
                <c:ptCount val="1"/>
                <c:pt idx="0">
                  <c:v>ΚΟΡΙΤΣΙΑ</c:v>
                </c:pt>
              </c:strCache>
            </c:strRef>
          </c:tx>
          <c:dLbls>
            <c:dLbl>
              <c:idx val="2"/>
              <c:layout/>
              <c:tx>
                <c:rich>
                  <a:bodyPr/>
                  <a:lstStyle/>
                  <a:p>
                    <a:r>
                      <a:rPr lang="en-US" smtClean="0"/>
                      <a:t>29,00%</a:t>
                    </a:r>
                    <a:endParaRPr lang="en-US"/>
                  </a:p>
                </c:rich>
              </c:tx>
              <c:showVal val="1"/>
            </c:dLbl>
            <c:dLbl>
              <c:idx val="3"/>
              <c:layout>
                <c:manualLayout>
                  <c:x val="1.0078245274334598E-2"/>
                  <c:y val="-3.3594150914448624E-2"/>
                </c:manualLayout>
              </c:layout>
              <c:tx>
                <c:rich>
                  <a:bodyPr/>
                  <a:lstStyle/>
                  <a:p>
                    <a:r>
                      <a:rPr lang="en-US" dirty="0" smtClean="0"/>
                      <a:t>0,00</a:t>
                    </a:r>
                    <a:r>
                      <a:rPr lang="en-US" dirty="0"/>
                      <a:t>%</a:t>
                    </a:r>
                  </a:p>
                </c:rich>
              </c:tx>
              <c:showVal val="1"/>
            </c:dLbl>
            <c:dLbl>
              <c:idx val="4"/>
              <c:layout>
                <c:manualLayout>
                  <c:x val="1.6797075457224344E-3"/>
                  <c:y val="-4.1992688643060834E-2"/>
                </c:manualLayout>
              </c:layout>
              <c:tx>
                <c:rich>
                  <a:bodyPr/>
                  <a:lstStyle/>
                  <a:p>
                    <a:r>
                      <a:rPr lang="en-US" dirty="0" smtClean="0"/>
                      <a:t>,000</a:t>
                    </a:r>
                    <a:r>
                      <a:rPr lang="en-US" dirty="0"/>
                      <a:t>%</a:t>
                    </a:r>
                  </a:p>
                </c:rich>
              </c:tx>
              <c:showVal val="1"/>
            </c:dLbl>
            <c:txPr>
              <a:bodyPr/>
              <a:lstStyle/>
              <a:p>
                <a:pPr>
                  <a:defRPr b="1">
                    <a:latin typeface="Comic Sans MS" pitchFamily="66" charset="0"/>
                  </a:defRPr>
                </a:pPr>
                <a:endParaRPr lang="el-GR"/>
              </a:p>
            </c:txPr>
            <c:showVal val="1"/>
          </c:dLbls>
          <c:cat>
            <c:strRef>
              <c:f>Φύλλο1!$A$82:$A$86</c:f>
              <c:strCache>
                <c:ptCount val="5"/>
                <c:pt idx="0">
                  <c:v>ΔΕΝ ΤΟΥΣ ΞΑΝΑΜΙΛΑΩ</c:v>
                </c:pt>
                <c:pt idx="1">
                  <c:v>ΠΡΟΣΠΑΘΩ ΝΑ ΤΑ ΞΑΝΑΒΡΩ</c:v>
                </c:pt>
                <c:pt idx="2">
                  <c:v>ΚΛΕΙΝΟΜΑΙ ΣΤΟ ΔΩΜΑΤΙΟ ΜΟΥ</c:v>
                </c:pt>
                <c:pt idx="3">
                  <c:v>ΦΕΥΓΩ ΑΠΌ ΤΟ ΣΠΙΤΙ</c:v>
                </c:pt>
                <c:pt idx="4">
                  <c:v>ΆΛΛΟ</c:v>
                </c:pt>
              </c:strCache>
            </c:strRef>
          </c:cat>
          <c:val>
            <c:numRef>
              <c:f>Φύλλο1!$C$82:$C$86</c:f>
              <c:numCache>
                <c:formatCode>0.00%</c:formatCode>
                <c:ptCount val="5"/>
                <c:pt idx="0" formatCode="0%">
                  <c:v>0.35300000000000031</c:v>
                </c:pt>
                <c:pt idx="1">
                  <c:v>0.35300000000000031</c:v>
                </c:pt>
                <c:pt idx="2" formatCode="0%">
                  <c:v>0.29400000000000032</c:v>
                </c:pt>
                <c:pt idx="3" formatCode="0%">
                  <c:v>0</c:v>
                </c:pt>
                <c:pt idx="4" formatCode="0%">
                  <c:v>0</c:v>
                </c:pt>
              </c:numCache>
            </c:numRef>
          </c:val>
        </c:ser>
        <c:ser>
          <c:idx val="2"/>
          <c:order val="2"/>
          <c:tx>
            <c:strRef>
              <c:f>Φύλλο1!$D$80:$D$81</c:f>
              <c:strCache>
                <c:ptCount val="1"/>
                <c:pt idx="0">
                  <c:v>ΣΥΝΟΛΟ</c:v>
                </c:pt>
              </c:strCache>
            </c:strRef>
          </c:tx>
          <c:dLbls>
            <c:dLbl>
              <c:idx val="0"/>
              <c:layout>
                <c:manualLayout>
                  <c:x val="1.6797075457224361E-2"/>
                  <c:y val="-8.3985377286121647E-3"/>
                </c:manualLayout>
              </c:layout>
              <c:showVal val="1"/>
            </c:dLbl>
            <c:dLbl>
              <c:idx val="1"/>
              <c:layout/>
              <c:tx>
                <c:rich>
                  <a:bodyPr/>
                  <a:lstStyle/>
                  <a:p>
                    <a:r>
                      <a:rPr lang="en-US" smtClean="0"/>
                      <a:t>47,00%</a:t>
                    </a:r>
                    <a:endParaRPr lang="en-US"/>
                  </a:p>
                </c:rich>
              </c:tx>
              <c:showVal val="1"/>
            </c:dLbl>
            <c:dLbl>
              <c:idx val="3"/>
              <c:layout>
                <c:manualLayout>
                  <c:x val="1.0078245274334598E-2"/>
                  <c:y val="-5.5990251524081162E-3"/>
                </c:manualLayout>
              </c:layout>
              <c:showVal val="1"/>
            </c:dLbl>
            <c:dLbl>
              <c:idx val="4"/>
              <c:layout>
                <c:manualLayout>
                  <c:x val="2.5195613185836494E-2"/>
                  <c:y val="0"/>
                </c:manualLayout>
              </c:layout>
              <c:showVal val="1"/>
            </c:dLbl>
            <c:txPr>
              <a:bodyPr/>
              <a:lstStyle/>
              <a:p>
                <a:pPr>
                  <a:defRPr b="1">
                    <a:latin typeface="Comic Sans MS" pitchFamily="66" charset="0"/>
                  </a:defRPr>
                </a:pPr>
                <a:endParaRPr lang="el-GR"/>
              </a:p>
            </c:txPr>
            <c:showVal val="1"/>
          </c:dLbls>
          <c:cat>
            <c:strRef>
              <c:f>Φύλλο1!$A$82:$A$86</c:f>
              <c:strCache>
                <c:ptCount val="5"/>
                <c:pt idx="0">
                  <c:v>ΔΕΝ ΤΟΥΣ ΞΑΝΑΜΙΛΑΩ</c:v>
                </c:pt>
                <c:pt idx="1">
                  <c:v>ΠΡΟΣΠΑΘΩ ΝΑ ΤΑ ΞΑΝΑΒΡΩ</c:v>
                </c:pt>
                <c:pt idx="2">
                  <c:v>ΚΛΕΙΝΟΜΑΙ ΣΤΟ ΔΩΜΑΤΙΟ ΜΟΥ</c:v>
                </c:pt>
                <c:pt idx="3">
                  <c:v>ΦΕΥΓΩ ΑΠΌ ΤΟ ΣΠΙΤΙ</c:v>
                </c:pt>
                <c:pt idx="4">
                  <c:v>ΆΛΛΟ</c:v>
                </c:pt>
              </c:strCache>
            </c:strRef>
          </c:cat>
          <c:val>
            <c:numRef>
              <c:f>Φύλλο1!$D$82:$D$86</c:f>
              <c:numCache>
                <c:formatCode>0%</c:formatCode>
                <c:ptCount val="5"/>
                <c:pt idx="0" formatCode="0.00%">
                  <c:v>0.17700000000000018</c:v>
                </c:pt>
                <c:pt idx="1">
                  <c:v>0.46800000000000008</c:v>
                </c:pt>
                <c:pt idx="2" formatCode="0.00%">
                  <c:v>0.35500000000000032</c:v>
                </c:pt>
                <c:pt idx="3" formatCode="0.00%">
                  <c:v>0</c:v>
                </c:pt>
                <c:pt idx="4" formatCode="0.00%">
                  <c:v>0</c:v>
                </c:pt>
              </c:numCache>
            </c:numRef>
          </c:val>
        </c:ser>
        <c:shape val="cylinder"/>
        <c:axId val="76396416"/>
        <c:axId val="76397952"/>
        <c:axId val="0"/>
      </c:bar3DChart>
      <c:catAx>
        <c:axId val="76396416"/>
        <c:scaling>
          <c:orientation val="minMax"/>
        </c:scaling>
        <c:axPos val="b"/>
        <c:tickLblPos val="nextTo"/>
        <c:txPr>
          <a:bodyPr/>
          <a:lstStyle/>
          <a:p>
            <a:pPr>
              <a:defRPr b="1">
                <a:latin typeface="Comic Sans MS" pitchFamily="66" charset="0"/>
              </a:defRPr>
            </a:pPr>
            <a:endParaRPr lang="el-GR"/>
          </a:p>
        </c:txPr>
        <c:crossAx val="76397952"/>
        <c:crosses val="autoZero"/>
        <c:auto val="1"/>
        <c:lblAlgn val="ctr"/>
        <c:lblOffset val="100"/>
      </c:catAx>
      <c:valAx>
        <c:axId val="76397952"/>
        <c:scaling>
          <c:orientation val="minMax"/>
        </c:scaling>
        <c:axPos val="l"/>
        <c:majorGridlines/>
        <c:numFmt formatCode="0.00%" sourceLinked="1"/>
        <c:tickLblPos val="nextTo"/>
        <c:txPr>
          <a:bodyPr/>
          <a:lstStyle/>
          <a:p>
            <a:pPr>
              <a:defRPr b="1">
                <a:latin typeface="Comic Sans MS" pitchFamily="66" charset="0"/>
              </a:defRPr>
            </a:pPr>
            <a:endParaRPr lang="el-GR"/>
          </a:p>
        </c:txPr>
        <c:crossAx val="76396416"/>
        <c:crosses val="autoZero"/>
        <c:crossBetween val="between"/>
      </c:valAx>
    </c:plotArea>
    <c:legend>
      <c:legendPos val="r"/>
      <c:layout/>
      <c:txPr>
        <a:bodyPr/>
        <a:lstStyle/>
        <a:p>
          <a:pPr>
            <a:defRPr b="1">
              <a:latin typeface="Comic Sans MS" pitchFamily="66" charset="0"/>
            </a:defRPr>
          </a:pPr>
          <a:endParaRPr lang="el-G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manualLayout>
          <c:layoutTarget val="inner"/>
          <c:xMode val="edge"/>
          <c:yMode val="edge"/>
          <c:x val="0.10616325908782423"/>
          <c:y val="3.5185406749677385E-2"/>
          <c:w val="0.83970357460282263"/>
          <c:h val="0.75275076273576469"/>
        </c:manualLayout>
      </c:layout>
      <c:bar3DChart>
        <c:barDir val="col"/>
        <c:grouping val="clustered"/>
        <c:ser>
          <c:idx val="0"/>
          <c:order val="0"/>
          <c:tx>
            <c:strRef>
              <c:f>Φύλλο1!$B$96:$B$97</c:f>
              <c:strCache>
                <c:ptCount val="1"/>
                <c:pt idx="0">
                  <c:v>ΑΓΟΡΙΑ </c:v>
                </c:pt>
              </c:strCache>
            </c:strRef>
          </c:tx>
          <c:dLbls>
            <c:dLbl>
              <c:idx val="3"/>
              <c:layout>
                <c:manualLayout>
                  <c:x val="-8.7311530842007629E-3"/>
                  <c:y val="-2.7133737277054759E-2"/>
                </c:manualLayout>
              </c:layout>
              <c:showVal val="1"/>
            </c:dLbl>
            <c:txPr>
              <a:bodyPr/>
              <a:lstStyle/>
              <a:p>
                <a:pPr>
                  <a:defRPr b="1">
                    <a:latin typeface="Comic Sans MS" pitchFamily="66" charset="0"/>
                  </a:defRPr>
                </a:pPr>
                <a:endParaRPr lang="el-GR"/>
              </a:p>
            </c:txPr>
            <c:showVal val="1"/>
          </c:dLbls>
          <c:cat>
            <c:strRef>
              <c:f>Φύλλο1!$A$98:$A$102</c:f>
              <c:strCache>
                <c:ptCount val="5"/>
                <c:pt idx="0">
                  <c:v>ΧΡΗΜΑΤΑ</c:v>
                </c:pt>
                <c:pt idx="1">
                  <c:v>ΕΞΟΔΟΙ</c:v>
                </c:pt>
                <c:pt idx="2">
                  <c:v>ΚΙΝΗΤΟ</c:v>
                </c:pt>
                <c:pt idx="3">
                  <c:v>ΥΠΟΛΟΓΙΣΤΗΣ</c:v>
                </c:pt>
                <c:pt idx="4">
                  <c:v>ΆΛΛΟ</c:v>
                </c:pt>
              </c:strCache>
            </c:strRef>
          </c:cat>
          <c:val>
            <c:numRef>
              <c:f>Φύλλο1!$B$98:$B$102</c:f>
              <c:numCache>
                <c:formatCode>0.00%</c:formatCode>
                <c:ptCount val="5"/>
                <c:pt idx="0">
                  <c:v>0.222</c:v>
                </c:pt>
                <c:pt idx="1">
                  <c:v>0.26700000000000002</c:v>
                </c:pt>
                <c:pt idx="2">
                  <c:v>0.13300000000000001</c:v>
                </c:pt>
                <c:pt idx="3">
                  <c:v>0</c:v>
                </c:pt>
                <c:pt idx="4">
                  <c:v>0.37800000000000039</c:v>
                </c:pt>
              </c:numCache>
            </c:numRef>
          </c:val>
        </c:ser>
        <c:ser>
          <c:idx val="1"/>
          <c:order val="1"/>
          <c:tx>
            <c:strRef>
              <c:f>Φύλλο1!$C$96:$C$97</c:f>
              <c:strCache>
                <c:ptCount val="1"/>
                <c:pt idx="0">
                  <c:v>ΚΟΡΙΤΣΙΑ</c:v>
                </c:pt>
              </c:strCache>
            </c:strRef>
          </c:tx>
          <c:dLbls>
            <c:dLbl>
              <c:idx val="0"/>
              <c:tx>
                <c:rich>
                  <a:bodyPr/>
                  <a:lstStyle/>
                  <a:p>
                    <a:r>
                      <a:rPr lang="en-US" smtClean="0"/>
                      <a:t>18,00%</a:t>
                    </a:r>
                    <a:endParaRPr lang="en-US"/>
                  </a:p>
                </c:rich>
              </c:tx>
              <c:showVal val="1"/>
            </c:dLbl>
            <c:dLbl>
              <c:idx val="2"/>
              <c:tx>
                <c:rich>
                  <a:bodyPr/>
                  <a:lstStyle/>
                  <a:p>
                    <a:r>
                      <a:rPr lang="en-US" smtClean="0"/>
                      <a:t>29,00%</a:t>
                    </a:r>
                    <a:endParaRPr lang="en-US"/>
                  </a:p>
                </c:rich>
              </c:tx>
              <c:showVal val="1"/>
            </c:dLbl>
            <c:dLbl>
              <c:idx val="3"/>
              <c:tx>
                <c:rich>
                  <a:bodyPr/>
                  <a:lstStyle/>
                  <a:p>
                    <a:r>
                      <a:rPr lang="en-US" smtClean="0"/>
                      <a:t>0,00%</a:t>
                    </a:r>
                    <a:endParaRPr lang="en-US"/>
                  </a:p>
                </c:rich>
              </c:tx>
              <c:showVal val="1"/>
            </c:dLbl>
            <c:dLbl>
              <c:idx val="4"/>
              <c:tx>
                <c:rich>
                  <a:bodyPr/>
                  <a:lstStyle/>
                  <a:p>
                    <a:r>
                      <a:rPr lang="en-US" smtClean="0"/>
                      <a:t>6,00%</a:t>
                    </a:r>
                    <a:endParaRPr lang="en-US"/>
                  </a:p>
                </c:rich>
              </c:tx>
              <c:showVal val="1"/>
            </c:dLbl>
            <c:txPr>
              <a:bodyPr/>
              <a:lstStyle/>
              <a:p>
                <a:pPr>
                  <a:defRPr b="1">
                    <a:latin typeface="Comic Sans MS" pitchFamily="66" charset="0"/>
                  </a:defRPr>
                </a:pPr>
                <a:endParaRPr lang="el-GR"/>
              </a:p>
            </c:txPr>
            <c:showVal val="1"/>
          </c:dLbls>
          <c:cat>
            <c:strRef>
              <c:f>Φύλλο1!$A$98:$A$102</c:f>
              <c:strCache>
                <c:ptCount val="5"/>
                <c:pt idx="0">
                  <c:v>ΧΡΗΜΑΤΑ</c:v>
                </c:pt>
                <c:pt idx="1">
                  <c:v>ΕΞΟΔΟΙ</c:v>
                </c:pt>
                <c:pt idx="2">
                  <c:v>ΚΙΝΗΤΟ</c:v>
                </c:pt>
                <c:pt idx="3">
                  <c:v>ΥΠΟΛΟΓΙΣΤΗΣ</c:v>
                </c:pt>
                <c:pt idx="4">
                  <c:v>ΆΛΛΟ</c:v>
                </c:pt>
              </c:strCache>
            </c:strRef>
          </c:cat>
          <c:val>
            <c:numRef>
              <c:f>Φύλλο1!$C$98:$C$102</c:f>
              <c:numCache>
                <c:formatCode>0.00%</c:formatCode>
                <c:ptCount val="5"/>
                <c:pt idx="0" formatCode="0%">
                  <c:v>0.17600000000000018</c:v>
                </c:pt>
                <c:pt idx="1">
                  <c:v>0.47500000000000031</c:v>
                </c:pt>
                <c:pt idx="2" formatCode="0%">
                  <c:v>0.29400000000000032</c:v>
                </c:pt>
                <c:pt idx="3" formatCode="0%">
                  <c:v>0</c:v>
                </c:pt>
                <c:pt idx="4" formatCode="0%">
                  <c:v>5.9000000000000066E-2</c:v>
                </c:pt>
              </c:numCache>
            </c:numRef>
          </c:val>
        </c:ser>
        <c:ser>
          <c:idx val="2"/>
          <c:order val="2"/>
          <c:tx>
            <c:strRef>
              <c:f>Φύλλο1!$D$96:$D$97</c:f>
              <c:strCache>
                <c:ptCount val="1"/>
                <c:pt idx="0">
                  <c:v>ΣΥΝΟΛΟ</c:v>
                </c:pt>
              </c:strCache>
            </c:strRef>
          </c:tx>
          <c:dLbls>
            <c:dLbl>
              <c:idx val="0"/>
              <c:layout>
                <c:manualLayout>
                  <c:x val="1.3969844934721257E-2"/>
                  <c:y val="-4.9744610353950275E-17"/>
                </c:manualLayout>
              </c:layout>
              <c:showVal val="1"/>
            </c:dLbl>
            <c:dLbl>
              <c:idx val="1"/>
              <c:layout>
                <c:manualLayout>
                  <c:x val="3.1432151103122759E-2"/>
                  <c:y val="-5.4267474554109494E-3"/>
                </c:manualLayout>
              </c:layout>
              <c:tx>
                <c:rich>
                  <a:bodyPr/>
                  <a:lstStyle/>
                  <a:p>
                    <a:r>
                      <a:rPr lang="en-US" smtClean="0"/>
                      <a:t>32,00%</a:t>
                    </a:r>
                    <a:endParaRPr lang="en-US"/>
                  </a:p>
                </c:rich>
              </c:tx>
              <c:showVal val="1"/>
            </c:dLbl>
            <c:dLbl>
              <c:idx val="2"/>
              <c:layout>
                <c:manualLayout>
                  <c:x val="2.9685920486282595E-2"/>
                  <c:y val="-2.7133737277054764E-3"/>
                </c:manualLayout>
              </c:layout>
              <c:showVal val="1"/>
            </c:dLbl>
            <c:dLbl>
              <c:idx val="3"/>
              <c:layout>
                <c:manualLayout>
                  <c:x val="2.968592048628264E-2"/>
                  <c:y val="-4.0700605915582097E-2"/>
                </c:manualLayout>
              </c:layout>
              <c:showVal val="1"/>
            </c:dLbl>
            <c:txPr>
              <a:bodyPr/>
              <a:lstStyle/>
              <a:p>
                <a:pPr>
                  <a:defRPr b="1">
                    <a:latin typeface="Comic Sans MS" pitchFamily="66" charset="0"/>
                  </a:defRPr>
                </a:pPr>
                <a:endParaRPr lang="el-GR"/>
              </a:p>
            </c:txPr>
            <c:showVal val="1"/>
          </c:dLbls>
          <c:cat>
            <c:strRef>
              <c:f>Φύλλο1!$A$98:$A$102</c:f>
              <c:strCache>
                <c:ptCount val="5"/>
                <c:pt idx="0">
                  <c:v>ΧΡΗΜΑΤΑ</c:v>
                </c:pt>
                <c:pt idx="1">
                  <c:v>ΕΞΟΔΟΙ</c:v>
                </c:pt>
                <c:pt idx="2">
                  <c:v>ΚΙΝΗΤΟ</c:v>
                </c:pt>
                <c:pt idx="3">
                  <c:v>ΥΠΟΛΟΓΙΣΤΗΣ</c:v>
                </c:pt>
                <c:pt idx="4">
                  <c:v>ΆΛΛΟ</c:v>
                </c:pt>
              </c:strCache>
            </c:strRef>
          </c:cat>
          <c:val>
            <c:numRef>
              <c:f>Φύλλο1!$D$98:$D$102</c:f>
              <c:numCache>
                <c:formatCode>0%</c:formatCode>
                <c:ptCount val="5"/>
                <c:pt idx="0" formatCode="0.00%">
                  <c:v>0.20950000000000019</c:v>
                </c:pt>
                <c:pt idx="1">
                  <c:v>0.32250000000000045</c:v>
                </c:pt>
                <c:pt idx="2" formatCode="0.00%">
                  <c:v>0.17700000000000018</c:v>
                </c:pt>
                <c:pt idx="3" formatCode="0.00%">
                  <c:v>0</c:v>
                </c:pt>
                <c:pt idx="4" formatCode="0.00%">
                  <c:v>0.29030000000000039</c:v>
                </c:pt>
              </c:numCache>
            </c:numRef>
          </c:val>
        </c:ser>
        <c:shape val="cylinder"/>
        <c:axId val="80492800"/>
        <c:axId val="80523264"/>
        <c:axId val="0"/>
      </c:bar3DChart>
      <c:catAx>
        <c:axId val="80492800"/>
        <c:scaling>
          <c:orientation val="minMax"/>
        </c:scaling>
        <c:axPos val="b"/>
        <c:tickLblPos val="nextTo"/>
        <c:txPr>
          <a:bodyPr/>
          <a:lstStyle/>
          <a:p>
            <a:pPr>
              <a:defRPr b="1">
                <a:latin typeface="Comic Sans MS" pitchFamily="66" charset="0"/>
              </a:defRPr>
            </a:pPr>
            <a:endParaRPr lang="el-GR"/>
          </a:p>
        </c:txPr>
        <c:crossAx val="80523264"/>
        <c:crosses val="autoZero"/>
        <c:auto val="1"/>
        <c:lblAlgn val="ctr"/>
        <c:lblOffset val="100"/>
      </c:catAx>
      <c:valAx>
        <c:axId val="80523264"/>
        <c:scaling>
          <c:orientation val="minMax"/>
        </c:scaling>
        <c:axPos val="l"/>
        <c:majorGridlines/>
        <c:numFmt formatCode="0.00%" sourceLinked="1"/>
        <c:tickLblPos val="nextTo"/>
        <c:txPr>
          <a:bodyPr/>
          <a:lstStyle/>
          <a:p>
            <a:pPr>
              <a:defRPr b="1">
                <a:latin typeface="Comic Sans MS" pitchFamily="66" charset="0"/>
              </a:defRPr>
            </a:pPr>
            <a:endParaRPr lang="el-GR"/>
          </a:p>
        </c:txPr>
        <c:crossAx val="80492800"/>
        <c:crosses val="autoZero"/>
        <c:crossBetween val="between"/>
      </c:valAx>
    </c:plotArea>
    <c:legend>
      <c:legendPos val="r"/>
      <c:txPr>
        <a:bodyPr/>
        <a:lstStyle/>
        <a:p>
          <a:pPr>
            <a:defRPr b="1">
              <a:latin typeface="Comic Sans MS" pitchFamily="66" charset="0"/>
            </a:defRPr>
          </a:pPr>
          <a:endParaRPr lang="el-GR"/>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backWall>
    <c:plotArea>
      <c:layout>
        <c:manualLayout>
          <c:layoutTarget val="inner"/>
          <c:xMode val="edge"/>
          <c:yMode val="edge"/>
          <c:x val="9.2906508261754603E-2"/>
          <c:y val="9.63652328269093E-2"/>
          <c:w val="0.76849422871856365"/>
          <c:h val="0.81785821076162968"/>
        </c:manualLayout>
      </c:layout>
      <c:bar3DChart>
        <c:barDir val="col"/>
        <c:grouping val="clustered"/>
        <c:ser>
          <c:idx val="0"/>
          <c:order val="0"/>
          <c:tx>
            <c:strRef>
              <c:f>Φύλλο1!$B$111:$B$112</c:f>
              <c:strCache>
                <c:ptCount val="1"/>
                <c:pt idx="0">
                  <c:v>ΑΓΟΡΙΑ </c:v>
                </c:pt>
              </c:strCache>
            </c:strRef>
          </c:tx>
          <c:dLbls>
            <c:dLbl>
              <c:idx val="0"/>
              <c:layout>
                <c:manualLayout>
                  <c:x val="-2.6809651474530842E-2"/>
                  <c:y val="-1.7241379310344827E-2"/>
                </c:manualLayout>
              </c:layout>
              <c:showVal val="1"/>
            </c:dLbl>
            <c:dLbl>
              <c:idx val="1"/>
              <c:layout>
                <c:manualLayout>
                  <c:x val="-5.3619302949061724E-3"/>
                  <c:y val="-5.1724137931034524E-2"/>
                </c:manualLayout>
              </c:layout>
              <c:showVal val="1"/>
            </c:dLbl>
            <c:dLbl>
              <c:idx val="3"/>
              <c:layout>
                <c:manualLayout>
                  <c:x val="-1.6085790884718523E-2"/>
                  <c:y val="0"/>
                </c:manualLayout>
              </c:layout>
              <c:showVal val="1"/>
            </c:dLbl>
            <c:showVal val="1"/>
          </c:dLbls>
          <c:cat>
            <c:strRef>
              <c:f>Φύλλο1!$A$113:$A$116</c:f>
              <c:strCache>
                <c:ptCount val="4"/>
                <c:pt idx="0">
                  <c:v>ΚΑΛΗ</c:v>
                </c:pt>
                <c:pt idx="1">
                  <c:v>ΚΑΚΗ</c:v>
                </c:pt>
                <c:pt idx="2">
                  <c:v>ΜΕΤΡΙΑ</c:v>
                </c:pt>
                <c:pt idx="3">
                  <c:v>ΠΟΛΎ ΚΑΛΗ</c:v>
                </c:pt>
              </c:strCache>
            </c:strRef>
          </c:cat>
          <c:val>
            <c:numRef>
              <c:f>Φύλλο1!$B$113:$B$116</c:f>
              <c:numCache>
                <c:formatCode>0.00%</c:formatCode>
                <c:ptCount val="4"/>
                <c:pt idx="0">
                  <c:v>0.57800000000000062</c:v>
                </c:pt>
                <c:pt idx="1">
                  <c:v>0</c:v>
                </c:pt>
                <c:pt idx="2">
                  <c:v>0.26700000000000002</c:v>
                </c:pt>
                <c:pt idx="3">
                  <c:v>0.15500000000000042</c:v>
                </c:pt>
              </c:numCache>
            </c:numRef>
          </c:val>
        </c:ser>
        <c:ser>
          <c:idx val="1"/>
          <c:order val="1"/>
          <c:tx>
            <c:strRef>
              <c:f>Φύλλο1!$C$111:$C$112</c:f>
              <c:strCache>
                <c:ptCount val="1"/>
                <c:pt idx="0">
                  <c:v>ΚΟΡΙΤΣΙΑ</c:v>
                </c:pt>
              </c:strCache>
            </c:strRef>
          </c:tx>
          <c:dLbls>
            <c:dLbl>
              <c:idx val="0"/>
              <c:layout>
                <c:manualLayout>
                  <c:x val="1.9660411081322684E-2"/>
                  <c:y val="-1.1494252873563218E-2"/>
                </c:manualLayout>
              </c:layout>
              <c:tx>
                <c:rich>
                  <a:bodyPr/>
                  <a:lstStyle/>
                  <a:p>
                    <a:r>
                      <a:rPr lang="en-US"/>
                      <a:t>59,00%</a:t>
                    </a:r>
                  </a:p>
                </c:rich>
              </c:tx>
              <c:showVal val="1"/>
            </c:dLbl>
            <c:showVal val="1"/>
          </c:dLbls>
          <c:cat>
            <c:strRef>
              <c:f>Φύλλο1!$A$113:$A$116</c:f>
              <c:strCache>
                <c:ptCount val="4"/>
                <c:pt idx="0">
                  <c:v>ΚΑΛΗ</c:v>
                </c:pt>
                <c:pt idx="1">
                  <c:v>ΚΑΚΗ</c:v>
                </c:pt>
                <c:pt idx="2">
                  <c:v>ΜΕΤΡΙΑ</c:v>
                </c:pt>
                <c:pt idx="3">
                  <c:v>ΠΟΛΎ ΚΑΛΗ</c:v>
                </c:pt>
              </c:strCache>
            </c:strRef>
          </c:cat>
          <c:val>
            <c:numRef>
              <c:f>Φύλλο1!$C$113:$C$116</c:f>
              <c:numCache>
                <c:formatCode>0.00%</c:formatCode>
                <c:ptCount val="4"/>
                <c:pt idx="0" formatCode="0%">
                  <c:v>0.58899999999999997</c:v>
                </c:pt>
                <c:pt idx="1">
                  <c:v>0</c:v>
                </c:pt>
                <c:pt idx="2" formatCode="0%">
                  <c:v>0.23500000000000001</c:v>
                </c:pt>
                <c:pt idx="3" formatCode="0%">
                  <c:v>0.17600000000000021</c:v>
                </c:pt>
              </c:numCache>
            </c:numRef>
          </c:val>
        </c:ser>
        <c:ser>
          <c:idx val="2"/>
          <c:order val="2"/>
          <c:tx>
            <c:strRef>
              <c:f>Φύλλο1!$D$111:$D$112</c:f>
              <c:strCache>
                <c:ptCount val="1"/>
                <c:pt idx="0">
                  <c:v>ΣΥΝΟΛΟ</c:v>
                </c:pt>
              </c:strCache>
            </c:strRef>
          </c:tx>
          <c:dLbls>
            <c:dLbl>
              <c:idx val="0"/>
              <c:layout>
                <c:manualLayout>
                  <c:x val="5.8981233243967882E-2"/>
                  <c:y val="-1.7241379310344827E-2"/>
                </c:manualLayout>
              </c:layout>
              <c:showVal val="1"/>
            </c:dLbl>
            <c:dLbl>
              <c:idx val="1"/>
              <c:layout>
                <c:manualLayout>
                  <c:x val="1.9660411081322684E-2"/>
                  <c:y val="-4.0229885057471264E-2"/>
                </c:manualLayout>
              </c:layout>
              <c:tx>
                <c:rich>
                  <a:bodyPr/>
                  <a:lstStyle/>
                  <a:p>
                    <a:r>
                      <a:rPr lang="en-US"/>
                      <a:t>0,00%</a:t>
                    </a:r>
                  </a:p>
                </c:rich>
              </c:tx>
              <c:showVal val="1"/>
            </c:dLbl>
            <c:dLbl>
              <c:idx val="2"/>
              <c:layout>
                <c:manualLayout>
                  <c:x val="5.3619302949061587E-2"/>
                  <c:y val="-5.7471264367816239E-3"/>
                </c:manualLayout>
              </c:layout>
              <c:showVal val="1"/>
            </c:dLbl>
            <c:dLbl>
              <c:idx val="3"/>
              <c:layout>
                <c:manualLayout>
                  <c:x val="3.7533512064343362E-2"/>
                  <c:y val="-5.1724137931034524E-2"/>
                </c:manualLayout>
              </c:layout>
              <c:showVal val="1"/>
            </c:dLbl>
            <c:showVal val="1"/>
          </c:dLbls>
          <c:cat>
            <c:strRef>
              <c:f>Φύλλο1!$A$113:$A$116</c:f>
              <c:strCache>
                <c:ptCount val="4"/>
                <c:pt idx="0">
                  <c:v>ΚΑΛΗ</c:v>
                </c:pt>
                <c:pt idx="1">
                  <c:v>ΚΑΚΗ</c:v>
                </c:pt>
                <c:pt idx="2">
                  <c:v>ΜΕΤΡΙΑ</c:v>
                </c:pt>
                <c:pt idx="3">
                  <c:v>ΠΟΛΎ ΚΑΛΗ</c:v>
                </c:pt>
              </c:strCache>
            </c:strRef>
          </c:cat>
          <c:val>
            <c:numRef>
              <c:f>Φύλλο1!$D$113:$D$116</c:f>
              <c:numCache>
                <c:formatCode>0%</c:formatCode>
                <c:ptCount val="4"/>
                <c:pt idx="0" formatCode="0.00%">
                  <c:v>0.58000000000000007</c:v>
                </c:pt>
                <c:pt idx="1">
                  <c:v>0</c:v>
                </c:pt>
                <c:pt idx="2" formatCode="0.00%">
                  <c:v>0.25800000000000001</c:v>
                </c:pt>
                <c:pt idx="3" formatCode="0.00%">
                  <c:v>0.16200000000000001</c:v>
                </c:pt>
              </c:numCache>
            </c:numRef>
          </c:val>
        </c:ser>
        <c:shape val="cylinder"/>
        <c:axId val="82986112"/>
        <c:axId val="82987648"/>
        <c:axId val="0"/>
      </c:bar3DChart>
      <c:catAx>
        <c:axId val="82986112"/>
        <c:scaling>
          <c:orientation val="minMax"/>
        </c:scaling>
        <c:axPos val="b"/>
        <c:tickLblPos val="nextTo"/>
        <c:crossAx val="82987648"/>
        <c:crosses val="autoZero"/>
        <c:auto val="1"/>
        <c:lblAlgn val="ctr"/>
        <c:lblOffset val="100"/>
      </c:catAx>
      <c:valAx>
        <c:axId val="82987648"/>
        <c:scaling>
          <c:orientation val="minMax"/>
        </c:scaling>
        <c:axPos val="l"/>
        <c:majorGridlines/>
        <c:numFmt formatCode="0.00%" sourceLinked="1"/>
        <c:tickLblPos val="nextTo"/>
        <c:crossAx val="82986112"/>
        <c:crosses val="autoZero"/>
        <c:crossBetween val="between"/>
      </c:valAx>
    </c:plotArea>
    <c:legend>
      <c:legendPos val="r"/>
    </c:legend>
    <c:plotVisOnly val="1"/>
  </c:chart>
  <c:spPr>
    <a:ln>
      <a:noFill/>
    </a:ln>
  </c:spPr>
  <c:txPr>
    <a:bodyPr/>
    <a:lstStyle/>
    <a:p>
      <a:pPr>
        <a:defRPr b="1">
          <a:latin typeface="Comic Sans MS" pitchFamily="66" charset="0"/>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c:spPr>
    </c:backWall>
    <c:plotArea>
      <c:layout>
        <c:manualLayout>
          <c:layoutTarget val="inner"/>
          <c:xMode val="edge"/>
          <c:yMode val="edge"/>
          <c:x val="0.13477135780562641"/>
          <c:y val="0.21399831443088033"/>
          <c:w val="0.67277944130223311"/>
          <c:h val="0.69561646078643757"/>
        </c:manualLayout>
      </c:layout>
      <c:bar3DChart>
        <c:barDir val="col"/>
        <c:grouping val="clustered"/>
        <c:ser>
          <c:idx val="0"/>
          <c:order val="0"/>
          <c:tx>
            <c:strRef>
              <c:f>Φύλλο1!$B$125:$B$126</c:f>
              <c:strCache>
                <c:ptCount val="1"/>
                <c:pt idx="0">
                  <c:v>ΑΓΟΡΙΑ </c:v>
                </c:pt>
              </c:strCache>
            </c:strRef>
          </c:tx>
          <c:dLbls>
            <c:txPr>
              <a:bodyPr/>
              <a:lstStyle/>
              <a:p>
                <a:pPr>
                  <a:defRPr b="1">
                    <a:latin typeface="Comic Sans MS" pitchFamily="66" charset="0"/>
                  </a:defRPr>
                </a:pPr>
                <a:endParaRPr lang="el-GR"/>
              </a:p>
            </c:txPr>
            <c:showVal val="1"/>
          </c:dLbls>
          <c:cat>
            <c:strRef>
              <c:f>Φύλλο1!$A$127:$A$129</c:f>
              <c:strCache>
                <c:ptCount val="3"/>
                <c:pt idx="0">
                  <c:v>ΝΑΙ</c:v>
                </c:pt>
                <c:pt idx="1">
                  <c:v>ΌΧΙ</c:v>
                </c:pt>
                <c:pt idx="2">
                  <c:v>ΔΕΝ ΞΕΡΩ</c:v>
                </c:pt>
              </c:strCache>
            </c:strRef>
          </c:cat>
          <c:val>
            <c:numRef>
              <c:f>Φύλλο1!$B$127:$B$129</c:f>
              <c:numCache>
                <c:formatCode>0.00%</c:formatCode>
                <c:ptCount val="3"/>
                <c:pt idx="0">
                  <c:v>0.31100000000000078</c:v>
                </c:pt>
                <c:pt idx="1">
                  <c:v>0.48900000000000032</c:v>
                </c:pt>
                <c:pt idx="2">
                  <c:v>0.2</c:v>
                </c:pt>
              </c:numCache>
            </c:numRef>
          </c:val>
        </c:ser>
        <c:ser>
          <c:idx val="1"/>
          <c:order val="1"/>
          <c:tx>
            <c:strRef>
              <c:f>Φύλλο1!$C$125:$C$126</c:f>
              <c:strCache>
                <c:ptCount val="1"/>
                <c:pt idx="0">
                  <c:v>ΚΟΡΙΤΣΙΑ</c:v>
                </c:pt>
              </c:strCache>
            </c:strRef>
          </c:tx>
          <c:dLbls>
            <c:dLbl>
              <c:idx val="0"/>
              <c:layout>
                <c:manualLayout>
                  <c:x val="2.7996500437445351E-2"/>
                  <c:y val="-2.4464831804281344E-3"/>
                </c:manualLayout>
              </c:layout>
              <c:tx>
                <c:rich>
                  <a:bodyPr/>
                  <a:lstStyle/>
                  <a:p>
                    <a:r>
                      <a:rPr lang="en-US"/>
                      <a:t>18,00%</a:t>
                    </a:r>
                  </a:p>
                </c:rich>
              </c:tx>
              <c:showVal val="1"/>
            </c:dLbl>
            <c:dLbl>
              <c:idx val="2"/>
              <c:layout>
                <c:manualLayout>
                  <c:x val="1.5748031496063058E-2"/>
                  <c:y val="-1.2232415902140656E-2"/>
                </c:manualLayout>
              </c:layout>
              <c:tx>
                <c:rich>
                  <a:bodyPr/>
                  <a:lstStyle/>
                  <a:p>
                    <a:r>
                      <a:rPr lang="en-US"/>
                      <a:t>24,00%</a:t>
                    </a:r>
                  </a:p>
                </c:rich>
              </c:tx>
              <c:showVal val="1"/>
            </c:dLbl>
            <c:txPr>
              <a:bodyPr/>
              <a:lstStyle/>
              <a:p>
                <a:pPr>
                  <a:defRPr b="1">
                    <a:latin typeface="Comic Sans MS" pitchFamily="66" charset="0"/>
                  </a:defRPr>
                </a:pPr>
                <a:endParaRPr lang="el-GR"/>
              </a:p>
            </c:txPr>
            <c:showVal val="1"/>
          </c:dLbls>
          <c:cat>
            <c:strRef>
              <c:f>Φύλλο1!$A$127:$A$129</c:f>
              <c:strCache>
                <c:ptCount val="3"/>
                <c:pt idx="0">
                  <c:v>ΝΑΙ</c:v>
                </c:pt>
                <c:pt idx="1">
                  <c:v>ΌΧΙ</c:v>
                </c:pt>
                <c:pt idx="2">
                  <c:v>ΔΕΝ ΞΕΡΩ</c:v>
                </c:pt>
              </c:strCache>
            </c:strRef>
          </c:cat>
          <c:val>
            <c:numRef>
              <c:f>Φύλλο1!$C$127:$C$129</c:f>
              <c:numCache>
                <c:formatCode>0.00%</c:formatCode>
                <c:ptCount val="3"/>
                <c:pt idx="0" formatCode="0%">
                  <c:v>0.17600000000000021</c:v>
                </c:pt>
                <c:pt idx="1">
                  <c:v>0.58799999999999997</c:v>
                </c:pt>
                <c:pt idx="2" formatCode="0%">
                  <c:v>0.23500000000000001</c:v>
                </c:pt>
              </c:numCache>
            </c:numRef>
          </c:val>
        </c:ser>
        <c:ser>
          <c:idx val="2"/>
          <c:order val="2"/>
          <c:tx>
            <c:strRef>
              <c:f>Φύλλο1!$D$125:$D$126</c:f>
              <c:strCache>
                <c:ptCount val="1"/>
                <c:pt idx="0">
                  <c:v>ΣΥΝΟΛΟ</c:v>
                </c:pt>
              </c:strCache>
            </c:strRef>
          </c:tx>
          <c:dLbls>
            <c:dLbl>
              <c:idx val="1"/>
              <c:layout>
                <c:manualLayout>
                  <c:x val="2.4496937882764806E-2"/>
                  <c:y val="0"/>
                </c:manualLayout>
              </c:layout>
              <c:tx>
                <c:rich>
                  <a:bodyPr/>
                  <a:lstStyle/>
                  <a:p>
                    <a:r>
                      <a:rPr lang="en-US"/>
                      <a:t>52,00%</a:t>
                    </a:r>
                  </a:p>
                </c:rich>
              </c:tx>
              <c:showVal val="1"/>
            </c:dLbl>
            <c:dLbl>
              <c:idx val="2"/>
              <c:layout>
                <c:manualLayout>
                  <c:x val="3.1496062992125991E-2"/>
                  <c:y val="-1.2232415902140656E-2"/>
                </c:manualLayout>
              </c:layout>
              <c:showVal val="1"/>
            </c:dLbl>
            <c:txPr>
              <a:bodyPr/>
              <a:lstStyle/>
              <a:p>
                <a:pPr>
                  <a:defRPr b="1">
                    <a:latin typeface="Comic Sans MS" pitchFamily="66" charset="0"/>
                  </a:defRPr>
                </a:pPr>
                <a:endParaRPr lang="el-GR"/>
              </a:p>
            </c:txPr>
            <c:showVal val="1"/>
          </c:dLbls>
          <c:cat>
            <c:strRef>
              <c:f>Φύλλο1!$A$127:$A$129</c:f>
              <c:strCache>
                <c:ptCount val="3"/>
                <c:pt idx="0">
                  <c:v>ΝΑΙ</c:v>
                </c:pt>
                <c:pt idx="1">
                  <c:v>ΌΧΙ</c:v>
                </c:pt>
                <c:pt idx="2">
                  <c:v>ΔΕΝ ΞΕΡΩ</c:v>
                </c:pt>
              </c:strCache>
            </c:strRef>
          </c:cat>
          <c:val>
            <c:numRef>
              <c:f>Φύλλο1!$D$127:$D$129</c:f>
              <c:numCache>
                <c:formatCode>0%</c:formatCode>
                <c:ptCount val="3"/>
                <c:pt idx="0" formatCode="0.00%">
                  <c:v>0.27</c:v>
                </c:pt>
                <c:pt idx="1">
                  <c:v>0.51600000000000001</c:v>
                </c:pt>
                <c:pt idx="2" formatCode="0.00%">
                  <c:v>0.21000000000000021</c:v>
                </c:pt>
              </c:numCache>
            </c:numRef>
          </c:val>
        </c:ser>
        <c:shape val="cylinder"/>
        <c:axId val="82908672"/>
        <c:axId val="82910208"/>
        <c:axId val="0"/>
      </c:bar3DChart>
      <c:catAx>
        <c:axId val="82908672"/>
        <c:scaling>
          <c:orientation val="minMax"/>
        </c:scaling>
        <c:axPos val="b"/>
        <c:tickLblPos val="nextTo"/>
        <c:txPr>
          <a:bodyPr/>
          <a:lstStyle/>
          <a:p>
            <a:pPr>
              <a:defRPr b="1">
                <a:latin typeface="Comic Sans MS" pitchFamily="66" charset="0"/>
              </a:defRPr>
            </a:pPr>
            <a:endParaRPr lang="el-GR"/>
          </a:p>
        </c:txPr>
        <c:crossAx val="82910208"/>
        <c:crosses val="autoZero"/>
        <c:auto val="1"/>
        <c:lblAlgn val="ctr"/>
        <c:lblOffset val="100"/>
      </c:catAx>
      <c:valAx>
        <c:axId val="82910208"/>
        <c:scaling>
          <c:orientation val="minMax"/>
        </c:scaling>
        <c:axPos val="l"/>
        <c:majorGridlines/>
        <c:numFmt formatCode="0.00%" sourceLinked="1"/>
        <c:tickLblPos val="nextTo"/>
        <c:txPr>
          <a:bodyPr/>
          <a:lstStyle/>
          <a:p>
            <a:pPr>
              <a:defRPr b="1">
                <a:latin typeface="Comic Sans MS" pitchFamily="66" charset="0"/>
              </a:defRPr>
            </a:pPr>
            <a:endParaRPr lang="el-GR"/>
          </a:p>
        </c:txPr>
        <c:crossAx val="82908672"/>
        <c:crosses val="autoZero"/>
        <c:crossBetween val="between"/>
      </c:valAx>
    </c:plotArea>
    <c:legend>
      <c:legendPos val="r"/>
      <c:txPr>
        <a:bodyPr/>
        <a:lstStyle/>
        <a:p>
          <a:pPr>
            <a:defRPr b="1">
              <a:latin typeface="Comic Sans MS" pitchFamily="66" charset="0"/>
            </a:defRPr>
          </a:pPr>
          <a:endParaRPr lang="el-GR"/>
        </a:p>
      </c:txPr>
    </c:legend>
    <c:plotVisOnly val="1"/>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backWall>
    <c:plotArea>
      <c:layout/>
      <c:bar3DChart>
        <c:barDir val="col"/>
        <c:grouping val="clustered"/>
        <c:ser>
          <c:idx val="0"/>
          <c:order val="0"/>
          <c:tx>
            <c:strRef>
              <c:f>Φύλλο1!$B$139:$B$140</c:f>
              <c:strCache>
                <c:ptCount val="1"/>
                <c:pt idx="0">
                  <c:v>ΑΓΟΡΙΑ </c:v>
                </c:pt>
              </c:strCache>
            </c:strRef>
          </c:tx>
          <c:dLbls>
            <c:dLbl>
              <c:idx val="0"/>
              <c:layout>
                <c:manualLayout>
                  <c:x val="-1.7777777777777781E-2"/>
                  <c:y val="0"/>
                </c:manualLayout>
              </c:layout>
              <c:showVal val="1"/>
            </c:dLbl>
            <c:dLbl>
              <c:idx val="2"/>
              <c:layout>
                <c:manualLayout>
                  <c:x val="-6.4646464646464724E-3"/>
                  <c:y val="-2.5336500395882734E-2"/>
                </c:manualLayout>
              </c:layout>
              <c:showVal val="1"/>
            </c:dLbl>
            <c:showVal val="1"/>
          </c:dLbls>
          <c:cat>
            <c:strRef>
              <c:f>Φύλλο1!$A$141:$A$143</c:f>
              <c:strCache>
                <c:ptCount val="3"/>
                <c:pt idx="0">
                  <c:v>ΝΑΙ</c:v>
                </c:pt>
                <c:pt idx="1">
                  <c:v>ΌΧΙ</c:v>
                </c:pt>
                <c:pt idx="2">
                  <c:v>ΔΕΝ ΤΟ ΕΧΩ ΣΚΕΦΤΕΙ</c:v>
                </c:pt>
              </c:strCache>
            </c:strRef>
          </c:cat>
          <c:val>
            <c:numRef>
              <c:f>Φύλλο1!$B$141:$B$143</c:f>
              <c:numCache>
                <c:formatCode>0.00%</c:formatCode>
                <c:ptCount val="3"/>
                <c:pt idx="0">
                  <c:v>0.77800000000000202</c:v>
                </c:pt>
                <c:pt idx="1">
                  <c:v>0.222</c:v>
                </c:pt>
                <c:pt idx="2">
                  <c:v>0</c:v>
                </c:pt>
              </c:numCache>
            </c:numRef>
          </c:val>
        </c:ser>
        <c:ser>
          <c:idx val="1"/>
          <c:order val="1"/>
          <c:tx>
            <c:strRef>
              <c:f>Φύλλο1!$C$139:$C$140</c:f>
              <c:strCache>
                <c:ptCount val="1"/>
                <c:pt idx="0">
                  <c:v>ΚΟΡΙΤΣΙΑ</c:v>
                </c:pt>
              </c:strCache>
            </c:strRef>
          </c:tx>
          <c:dLbls>
            <c:dLbl>
              <c:idx val="0"/>
              <c:tx>
                <c:rich>
                  <a:bodyPr/>
                  <a:lstStyle/>
                  <a:p>
                    <a:r>
                      <a:rPr lang="en-US"/>
                      <a:t>88,00%</a:t>
                    </a:r>
                  </a:p>
                </c:rich>
              </c:tx>
              <c:showVal val="1"/>
            </c:dLbl>
            <c:dLbl>
              <c:idx val="2"/>
              <c:tx>
                <c:rich>
                  <a:bodyPr/>
                  <a:lstStyle/>
                  <a:p>
                    <a:r>
                      <a:rPr lang="en-US"/>
                      <a:t>0,00%</a:t>
                    </a:r>
                  </a:p>
                </c:rich>
              </c:tx>
              <c:showVal val="1"/>
            </c:dLbl>
            <c:showVal val="1"/>
          </c:dLbls>
          <c:cat>
            <c:strRef>
              <c:f>Φύλλο1!$A$141:$A$143</c:f>
              <c:strCache>
                <c:ptCount val="3"/>
                <c:pt idx="0">
                  <c:v>ΝΑΙ</c:v>
                </c:pt>
                <c:pt idx="1">
                  <c:v>ΌΧΙ</c:v>
                </c:pt>
                <c:pt idx="2">
                  <c:v>ΔΕΝ ΤΟ ΕΧΩ ΣΚΕΦΤΕΙ</c:v>
                </c:pt>
              </c:strCache>
            </c:strRef>
          </c:cat>
          <c:val>
            <c:numRef>
              <c:f>Φύλλο1!$C$141:$C$143</c:f>
              <c:numCache>
                <c:formatCode>0.00%</c:formatCode>
                <c:ptCount val="3"/>
                <c:pt idx="0" formatCode="0%">
                  <c:v>0.88200000000000001</c:v>
                </c:pt>
                <c:pt idx="1">
                  <c:v>0.11799999999999998</c:v>
                </c:pt>
                <c:pt idx="2" formatCode="0%">
                  <c:v>0</c:v>
                </c:pt>
              </c:numCache>
            </c:numRef>
          </c:val>
        </c:ser>
        <c:ser>
          <c:idx val="2"/>
          <c:order val="2"/>
          <c:tx>
            <c:strRef>
              <c:f>Φύλλο1!$D$139:$D$140</c:f>
              <c:strCache>
                <c:ptCount val="1"/>
                <c:pt idx="0">
                  <c:v>ΣΥΝΟΛΟ</c:v>
                </c:pt>
              </c:strCache>
            </c:strRef>
          </c:tx>
          <c:dLbls>
            <c:dLbl>
              <c:idx val="0"/>
              <c:layout>
                <c:manualLayout>
                  <c:x val="3.393939393939395E-2"/>
                  <c:y val="-2.8503562945368179E-2"/>
                </c:manualLayout>
              </c:layout>
              <c:showVal val="1"/>
            </c:dLbl>
            <c:dLbl>
              <c:idx val="1"/>
              <c:layout>
                <c:manualLayout>
                  <c:x val="2.5858585858585838E-2"/>
                  <c:y val="-1.9002375296912254E-2"/>
                </c:manualLayout>
              </c:layout>
              <c:tx>
                <c:rich>
                  <a:bodyPr/>
                  <a:lstStyle/>
                  <a:p>
                    <a:r>
                      <a:rPr lang="en-US"/>
                      <a:t>19,00%</a:t>
                    </a:r>
                  </a:p>
                </c:rich>
              </c:tx>
              <c:showVal val="1"/>
            </c:dLbl>
            <c:dLbl>
              <c:idx val="2"/>
              <c:layout>
                <c:manualLayout>
                  <c:x val="1.2929292929292879E-2"/>
                  <c:y val="-1.583531274742676E-2"/>
                </c:manualLayout>
              </c:layout>
              <c:showVal val="1"/>
            </c:dLbl>
            <c:showVal val="1"/>
          </c:dLbls>
          <c:cat>
            <c:strRef>
              <c:f>Φύλλο1!$A$141:$A$143</c:f>
              <c:strCache>
                <c:ptCount val="3"/>
                <c:pt idx="0">
                  <c:v>ΝΑΙ</c:v>
                </c:pt>
                <c:pt idx="1">
                  <c:v>ΌΧΙ</c:v>
                </c:pt>
                <c:pt idx="2">
                  <c:v>ΔΕΝ ΤΟ ΕΧΩ ΣΚΕΦΤΕΙ</c:v>
                </c:pt>
              </c:strCache>
            </c:strRef>
          </c:cat>
          <c:val>
            <c:numRef>
              <c:f>Φύλλο1!$D$141:$D$143</c:f>
              <c:numCache>
                <c:formatCode>0%</c:formatCode>
                <c:ptCount val="3"/>
                <c:pt idx="0" formatCode="0.00%">
                  <c:v>0.81</c:v>
                </c:pt>
                <c:pt idx="1">
                  <c:v>0.193</c:v>
                </c:pt>
                <c:pt idx="2" formatCode="0.00%">
                  <c:v>0</c:v>
                </c:pt>
              </c:numCache>
            </c:numRef>
          </c:val>
        </c:ser>
        <c:shape val="cylinder"/>
        <c:axId val="83114240"/>
        <c:axId val="83144704"/>
        <c:axId val="0"/>
      </c:bar3DChart>
      <c:catAx>
        <c:axId val="83114240"/>
        <c:scaling>
          <c:orientation val="minMax"/>
        </c:scaling>
        <c:axPos val="b"/>
        <c:tickLblPos val="nextTo"/>
        <c:crossAx val="83144704"/>
        <c:crosses val="autoZero"/>
        <c:auto val="1"/>
        <c:lblAlgn val="ctr"/>
        <c:lblOffset val="100"/>
      </c:catAx>
      <c:valAx>
        <c:axId val="83144704"/>
        <c:scaling>
          <c:orientation val="minMax"/>
        </c:scaling>
        <c:axPos val="l"/>
        <c:majorGridlines/>
        <c:numFmt formatCode="0.00%" sourceLinked="1"/>
        <c:tickLblPos val="nextTo"/>
        <c:crossAx val="83114240"/>
        <c:crosses val="autoZero"/>
        <c:crossBetween val="between"/>
      </c:valAx>
    </c:plotArea>
    <c:legend>
      <c:legendPos val="r"/>
    </c:legend>
    <c:plotVisOnly val="1"/>
  </c:chart>
  <c:spPr>
    <a:ln>
      <a:noFill/>
    </a:ln>
  </c:spPr>
  <c:txPr>
    <a:bodyPr/>
    <a:lstStyle/>
    <a:p>
      <a:pPr>
        <a:defRPr b="1">
          <a:latin typeface="Comic Sans MS" pitchFamily="66" charset="0"/>
        </a:defRPr>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side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sideWall>
    <c:backWall>
      <c:spPr>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a:noFill/>
        </a:ln>
      </c:spPr>
    </c:backWall>
    <c:plotArea>
      <c:layout>
        <c:manualLayout>
          <c:layoutTarget val="inner"/>
          <c:xMode val="edge"/>
          <c:yMode val="edge"/>
          <c:x val="0.19132968648279244"/>
          <c:y val="0.19618473727709484"/>
          <c:w val="0.66083849599912659"/>
          <c:h val="0.7371481119462352"/>
        </c:manualLayout>
      </c:layout>
      <c:bar3DChart>
        <c:barDir val="col"/>
        <c:grouping val="clustered"/>
        <c:ser>
          <c:idx val="0"/>
          <c:order val="0"/>
          <c:tx>
            <c:strRef>
              <c:f>Φύλλο1!$B$153:$B$154</c:f>
              <c:strCache>
                <c:ptCount val="1"/>
                <c:pt idx="0">
                  <c:v>ΑΓΟΡΙΑ </c:v>
                </c:pt>
              </c:strCache>
            </c:strRef>
          </c:tx>
          <c:dLbls>
            <c:dLbl>
              <c:idx val="0"/>
              <c:layout>
                <c:manualLayout>
                  <c:x val="-1.2976480129764802E-2"/>
                  <c:y val="-5.301524188204159E-3"/>
                </c:manualLayout>
              </c:layout>
              <c:showVal val="1"/>
            </c:dLbl>
            <c:showVal val="1"/>
          </c:dLbls>
          <c:cat>
            <c:strRef>
              <c:f>Φύλλο1!$A$155:$A$157</c:f>
              <c:strCache>
                <c:ptCount val="3"/>
                <c:pt idx="0">
                  <c:v>ΝΑΙ</c:v>
                </c:pt>
                <c:pt idx="1">
                  <c:v>ΌΧΙ</c:v>
                </c:pt>
                <c:pt idx="2">
                  <c:v>ΔΕΝ ΞΕΡΩ</c:v>
                </c:pt>
              </c:strCache>
            </c:strRef>
          </c:cat>
          <c:val>
            <c:numRef>
              <c:f>Φύλλο1!$B$155:$B$157</c:f>
              <c:numCache>
                <c:formatCode>0.00%</c:formatCode>
                <c:ptCount val="3"/>
                <c:pt idx="0">
                  <c:v>0.57800000000000062</c:v>
                </c:pt>
                <c:pt idx="1">
                  <c:v>0.26700000000000002</c:v>
                </c:pt>
                <c:pt idx="2">
                  <c:v>0.15500000000000042</c:v>
                </c:pt>
              </c:numCache>
            </c:numRef>
          </c:val>
        </c:ser>
        <c:ser>
          <c:idx val="1"/>
          <c:order val="1"/>
          <c:tx>
            <c:strRef>
              <c:f>Φύλλο1!$C$153:$C$154</c:f>
              <c:strCache>
                <c:ptCount val="1"/>
                <c:pt idx="0">
                  <c:v>ΚΟΡΙΤΣΙΑ</c:v>
                </c:pt>
              </c:strCache>
            </c:strRef>
          </c:tx>
          <c:dLbls>
            <c:dLbl>
              <c:idx val="0"/>
              <c:tx>
                <c:rich>
                  <a:bodyPr/>
                  <a:lstStyle/>
                  <a:p>
                    <a:r>
                      <a:rPr lang="en-US"/>
                      <a:t>71,00%</a:t>
                    </a:r>
                  </a:p>
                </c:rich>
              </c:tx>
              <c:showVal val="1"/>
            </c:dLbl>
            <c:dLbl>
              <c:idx val="1"/>
              <c:layout>
                <c:manualLayout>
                  <c:x val="9.7323600973236047E-3"/>
                  <c:y val="-3.1809145129224892E-2"/>
                </c:manualLayout>
              </c:layout>
              <c:showVal val="1"/>
            </c:dLbl>
            <c:dLbl>
              <c:idx val="2"/>
              <c:layout>
                <c:manualLayout>
                  <c:x val="4.8661800486618006E-3"/>
                  <c:y val="-1.5904572564612408E-2"/>
                </c:manualLayout>
              </c:layout>
              <c:tx>
                <c:rich>
                  <a:bodyPr/>
                  <a:lstStyle/>
                  <a:p>
                    <a:r>
                      <a:rPr lang="en-US"/>
                      <a:t>24,00%</a:t>
                    </a:r>
                  </a:p>
                </c:rich>
              </c:tx>
              <c:showVal val="1"/>
            </c:dLbl>
            <c:showVal val="1"/>
          </c:dLbls>
          <c:cat>
            <c:strRef>
              <c:f>Φύλλο1!$A$155:$A$157</c:f>
              <c:strCache>
                <c:ptCount val="3"/>
                <c:pt idx="0">
                  <c:v>ΝΑΙ</c:v>
                </c:pt>
                <c:pt idx="1">
                  <c:v>ΌΧΙ</c:v>
                </c:pt>
                <c:pt idx="2">
                  <c:v>ΔΕΝ ΞΕΡΩ</c:v>
                </c:pt>
              </c:strCache>
            </c:strRef>
          </c:cat>
          <c:val>
            <c:numRef>
              <c:f>Φύλλο1!$C$155:$C$157</c:f>
              <c:numCache>
                <c:formatCode>0.00%</c:formatCode>
                <c:ptCount val="3"/>
                <c:pt idx="0" formatCode="0%">
                  <c:v>0.70500000000000063</c:v>
                </c:pt>
                <c:pt idx="1">
                  <c:v>5.9000000000000136E-2</c:v>
                </c:pt>
                <c:pt idx="2" formatCode="0%">
                  <c:v>0.23500000000000001</c:v>
                </c:pt>
              </c:numCache>
            </c:numRef>
          </c:val>
        </c:ser>
        <c:ser>
          <c:idx val="2"/>
          <c:order val="2"/>
          <c:tx>
            <c:strRef>
              <c:f>Φύλλο1!$D$153:$D$154</c:f>
              <c:strCache>
                <c:ptCount val="1"/>
                <c:pt idx="0">
                  <c:v>ΣΥΝΟΛΟ</c:v>
                </c:pt>
              </c:strCache>
            </c:strRef>
          </c:tx>
          <c:dLbls>
            <c:dLbl>
              <c:idx val="0"/>
              <c:layout>
                <c:manualLayout>
                  <c:x val="1.9464720194647293E-2"/>
                  <c:y val="-1.5904572564612387E-2"/>
                </c:manualLayout>
              </c:layout>
              <c:showVal val="1"/>
            </c:dLbl>
            <c:dLbl>
              <c:idx val="2"/>
              <c:layout>
                <c:manualLayout>
                  <c:x val="1.9464720194647293E-2"/>
                  <c:y val="-2.1206096752816442E-2"/>
                </c:manualLayout>
              </c:layout>
              <c:showVal val="1"/>
            </c:dLbl>
            <c:showVal val="1"/>
          </c:dLbls>
          <c:cat>
            <c:strRef>
              <c:f>Φύλλο1!$A$155:$A$157</c:f>
              <c:strCache>
                <c:ptCount val="3"/>
                <c:pt idx="0">
                  <c:v>ΝΑΙ</c:v>
                </c:pt>
                <c:pt idx="1">
                  <c:v>ΌΧΙ</c:v>
                </c:pt>
                <c:pt idx="2">
                  <c:v>ΔΕΝ ΞΕΡΩ</c:v>
                </c:pt>
              </c:strCache>
            </c:strRef>
          </c:cat>
          <c:val>
            <c:numRef>
              <c:f>Φύλλο1!$D$155:$D$157</c:f>
              <c:numCache>
                <c:formatCode>0.00%</c:formatCode>
                <c:ptCount val="3"/>
                <c:pt idx="0">
                  <c:v>0.61300000000000154</c:v>
                </c:pt>
                <c:pt idx="1">
                  <c:v>0.21000000000000021</c:v>
                </c:pt>
                <c:pt idx="2">
                  <c:v>0.17800000000000021</c:v>
                </c:pt>
              </c:numCache>
            </c:numRef>
          </c:val>
        </c:ser>
        <c:shape val="cylinder"/>
        <c:axId val="83049088"/>
        <c:axId val="83067264"/>
        <c:axId val="0"/>
      </c:bar3DChart>
      <c:catAx>
        <c:axId val="83049088"/>
        <c:scaling>
          <c:orientation val="minMax"/>
        </c:scaling>
        <c:axPos val="b"/>
        <c:tickLblPos val="nextTo"/>
        <c:crossAx val="83067264"/>
        <c:crosses val="autoZero"/>
        <c:auto val="1"/>
        <c:lblAlgn val="ctr"/>
        <c:lblOffset val="100"/>
      </c:catAx>
      <c:valAx>
        <c:axId val="83067264"/>
        <c:scaling>
          <c:orientation val="minMax"/>
        </c:scaling>
        <c:axPos val="l"/>
        <c:majorGridlines/>
        <c:numFmt formatCode="0.00%" sourceLinked="1"/>
        <c:tickLblPos val="nextTo"/>
        <c:crossAx val="83049088"/>
        <c:crosses val="autoZero"/>
        <c:crossBetween val="between"/>
      </c:valAx>
    </c:plotArea>
    <c:legend>
      <c:legendPos val="r"/>
    </c:legend>
    <c:plotVisOnly val="1"/>
  </c:chart>
  <c:spPr>
    <a:ln>
      <a:noFill/>
    </a:ln>
  </c:spPr>
  <c:txPr>
    <a:bodyPr/>
    <a:lstStyle/>
    <a:p>
      <a:pPr>
        <a:defRPr b="1">
          <a:latin typeface="Comic Sans MS" pitchFamily="66" charset="0"/>
        </a:defRPr>
      </a:pPr>
      <a:endParaRPr lang="el-GR"/>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_rels/drawing3.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0.18549</cdr:x>
      <cdr:y>0.0471</cdr:y>
    </cdr:from>
    <cdr:to>
      <cdr:x>0.93971</cdr:x>
      <cdr:y>0.13063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duotone>
            <a:prstClr val="black"/>
            <a:schemeClr val="accent2">
              <a:tint val="45000"/>
              <a:satMod val="400000"/>
            </a:schemeClr>
          </a:duotone>
        </a:blip>
        <a:stretch xmlns:a="http://schemas.openxmlformats.org/drawingml/2006/main">
          <a:fillRect/>
        </a:stretch>
      </cdr:blipFill>
      <cdr:spPr>
        <a:xfrm xmlns:a="http://schemas.openxmlformats.org/drawingml/2006/main" rot="21362609">
          <a:off x="1257931" y="257291"/>
          <a:ext cx="5114987" cy="45626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0.41513</cdr:x>
      <cdr:y>0.05479</cdr:y>
    </cdr:from>
    <cdr:to>
      <cdr:x>0.91034</cdr:x>
      <cdr:y>0.13699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02854" y="285728"/>
          <a:ext cx="3820696" cy="428671"/>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0.3084</cdr:x>
      <cdr:y>0.02032</cdr:y>
    </cdr:from>
    <cdr:to>
      <cdr:x>0.9252</cdr:x>
      <cdr:y>0.09481</cdr:y>
    </cdr:to>
    <cdr:sp macro="" textlink="">
      <cdr:nvSpPr>
        <cdr:cNvPr id="2" name="1 - TextBox"/>
        <cdr:cNvSpPr txBox="1"/>
      </cdr:nvSpPr>
      <cdr:spPr>
        <a:xfrm xmlns:a="http://schemas.openxmlformats.org/drawingml/2006/main">
          <a:off x="2238375" y="85726"/>
          <a:ext cx="447675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0.42126</cdr:x>
      <cdr:y>0.02899</cdr:y>
    </cdr:from>
    <cdr:to>
      <cdr:x>0.95013</cdr:x>
      <cdr:y>0.10352</cdr:y>
    </cdr:to>
    <cdr:sp macro="" textlink="">
      <cdr:nvSpPr>
        <cdr:cNvPr id="3" name="2 - TextBox"/>
        <cdr:cNvSpPr txBox="1"/>
      </cdr:nvSpPr>
      <cdr:spPr>
        <a:xfrm xmlns:a="http://schemas.openxmlformats.org/drawingml/2006/main">
          <a:off x="3057525" y="133349"/>
          <a:ext cx="38385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0.38976</cdr:x>
      <cdr:y>0.02202</cdr:y>
    </cdr:from>
    <cdr:to>
      <cdr:x>0.96588</cdr:x>
      <cdr:y>0.07706</cdr:y>
    </cdr:to>
    <cdr:sp macro="" textlink="">
      <cdr:nvSpPr>
        <cdr:cNvPr id="4" name="3 - TextBox"/>
        <cdr:cNvSpPr txBox="1"/>
      </cdr:nvSpPr>
      <cdr:spPr>
        <a:xfrm xmlns:a="http://schemas.openxmlformats.org/drawingml/2006/main">
          <a:off x="2828925" y="114300"/>
          <a:ext cx="41814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0.27428</cdr:x>
      <cdr:y>0.01468</cdr:y>
    </cdr:from>
    <cdr:to>
      <cdr:x>0.93045</cdr:x>
      <cdr:y>0.06055</cdr:y>
    </cdr:to>
    <cdr:sp macro="" textlink="">
      <cdr:nvSpPr>
        <cdr:cNvPr id="5" name="4 - TextBox"/>
        <cdr:cNvSpPr txBox="1"/>
      </cdr:nvSpPr>
      <cdr:spPr>
        <a:xfrm xmlns:a="http://schemas.openxmlformats.org/drawingml/2006/main">
          <a:off x="1990725" y="76200"/>
          <a:ext cx="47625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0.19685</cdr:x>
      <cdr:y>0.00734</cdr:y>
    </cdr:from>
    <cdr:to>
      <cdr:x>0.9357</cdr:x>
      <cdr:y>0.07706</cdr:y>
    </cdr:to>
    <cdr:sp macro="" textlink="">
      <cdr:nvSpPr>
        <cdr:cNvPr id="6" name="5 - TextBox"/>
        <cdr:cNvSpPr txBox="1"/>
      </cdr:nvSpPr>
      <cdr:spPr>
        <a:xfrm xmlns:a="http://schemas.openxmlformats.org/drawingml/2006/main">
          <a:off x="1428750" y="38100"/>
          <a:ext cx="53625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0.23591</cdr:x>
      <cdr:y>0.00458</cdr:y>
    </cdr:from>
    <cdr:to>
      <cdr:x>0.95032</cdr:x>
      <cdr:y>0.10091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14510" y="23775"/>
          <a:ext cx="5797622" cy="50006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0.50973</cdr:x>
      <cdr:y>0.03137</cdr:y>
    </cdr:from>
    <cdr:to>
      <cdr:x>0.99027</cdr:x>
      <cdr:y>0.08118</cdr:y>
    </cdr:to>
    <cdr:sp macro="" textlink="">
      <cdr:nvSpPr>
        <cdr:cNvPr id="2" name="1 - TextBox"/>
        <cdr:cNvSpPr txBox="1"/>
      </cdr:nvSpPr>
      <cdr:spPr>
        <a:xfrm xmlns:a="http://schemas.openxmlformats.org/drawingml/2006/main">
          <a:off x="3990975" y="161925"/>
          <a:ext cx="37623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0.54461</cdr:x>
      <cdr:y>0.0156</cdr:y>
    </cdr:from>
    <cdr:to>
      <cdr:x>0.99537</cdr:x>
      <cdr:y>0.06239</cdr:y>
    </cdr:to>
    <cdr:sp macro="" textlink="">
      <cdr:nvSpPr>
        <cdr:cNvPr id="3" name="2 - TextBox"/>
        <cdr:cNvSpPr txBox="1"/>
      </cdr:nvSpPr>
      <cdr:spPr>
        <a:xfrm xmlns:a="http://schemas.openxmlformats.org/drawingml/2006/main">
          <a:off x="4476751" y="85724"/>
          <a:ext cx="370522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0.43266</cdr:x>
      <cdr:y>0.11111</cdr:y>
    </cdr:from>
    <cdr:to>
      <cdr:x>0.89152</cdr:x>
      <cdr:y>0.14751</cdr:y>
    </cdr:to>
    <cdr:sp macro="" textlink="">
      <cdr:nvSpPr>
        <cdr:cNvPr id="4" name="3 - TextBox"/>
        <cdr:cNvSpPr txBox="1"/>
      </cdr:nvSpPr>
      <cdr:spPr>
        <a:xfrm xmlns:a="http://schemas.openxmlformats.org/drawingml/2006/main">
          <a:off x="3671884" y="571486"/>
          <a:ext cx="3894242" cy="187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latin typeface="Comic Sans MS" pitchFamily="66" charset="0"/>
          </a:endParaRPr>
        </a:p>
      </cdr:txBody>
    </cdr:sp>
  </cdr:relSizeAnchor>
  <cdr:relSizeAnchor xmlns:cdr="http://schemas.openxmlformats.org/drawingml/2006/chartDrawing">
    <cdr:from>
      <cdr:x>0.54925</cdr:x>
      <cdr:y>0.00867</cdr:y>
    </cdr:from>
    <cdr:to>
      <cdr:x>0.98378</cdr:x>
      <cdr:y>0.04853</cdr:y>
    </cdr:to>
    <cdr:sp macro="" textlink="">
      <cdr:nvSpPr>
        <cdr:cNvPr id="5" name="4 - TextBox"/>
        <cdr:cNvSpPr txBox="1"/>
      </cdr:nvSpPr>
      <cdr:spPr>
        <a:xfrm xmlns:a="http://schemas.openxmlformats.org/drawingml/2006/main">
          <a:off x="4514851" y="47624"/>
          <a:ext cx="35718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0.45791</cdr:x>
      <cdr:y>0.04166</cdr:y>
    </cdr:from>
    <cdr:to>
      <cdr:x>0.92088</cdr:x>
      <cdr:y>0.19966</cdr:y>
    </cdr:to>
    <cdr:sp macro="" textlink="">
      <cdr:nvSpPr>
        <cdr:cNvPr id="6" name="5 - TextBox"/>
        <cdr:cNvSpPr txBox="1"/>
      </cdr:nvSpPr>
      <cdr:spPr>
        <a:xfrm xmlns:a="http://schemas.openxmlformats.org/drawingml/2006/main">
          <a:off x="3886198" y="214296"/>
          <a:ext cx="3929090" cy="812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600" b="1" i="0" u="none" strike="noStrike" dirty="0" smtClean="0">
              <a:solidFill>
                <a:schemeClr val="dk1"/>
              </a:solidFill>
              <a:latin typeface="Comic Sans MS" pitchFamily="66" charset="0"/>
              <a:ea typeface="+mn-ea"/>
              <a:cs typeface="+mn-cs"/>
            </a:rPr>
            <a:t>Πιστεύετε ότι η εύρεση της εργασίας στη χώρα μας είναι δύσκολη;</a:t>
          </a:r>
          <a:r>
            <a:rPr lang="el-GR" sz="1600" dirty="0" smtClean="0">
              <a:latin typeface="Comic Sans MS" pitchFamily="66" charset="0"/>
            </a:rPr>
            <a:t> </a:t>
          </a:r>
          <a:endParaRPr lang="el-GR" sz="1600" dirty="0">
            <a:latin typeface="Comic Sans MS" pitchFamily="66" charset="0"/>
          </a:endParaRPr>
        </a:p>
      </cdr:txBody>
    </cdr:sp>
  </cdr:relSizeAnchor>
  <cdr:relSizeAnchor xmlns:cdr="http://schemas.openxmlformats.org/drawingml/2006/chartDrawing">
    <cdr:from>
      <cdr:x>0.4774</cdr:x>
      <cdr:y>0.01906</cdr:y>
    </cdr:from>
    <cdr:to>
      <cdr:x>0.92352</cdr:x>
      <cdr:y>0.08665</cdr:y>
    </cdr:to>
    <cdr:sp macro="" textlink="">
      <cdr:nvSpPr>
        <cdr:cNvPr id="7" name="6 - TextBox"/>
        <cdr:cNvSpPr txBox="1"/>
      </cdr:nvSpPr>
      <cdr:spPr>
        <a:xfrm xmlns:a="http://schemas.openxmlformats.org/drawingml/2006/main">
          <a:off x="3924301" y="104774"/>
          <a:ext cx="36671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userShapes>
</file>

<file path=ppt/drawings/drawing5.xml><?xml version="1.0" encoding="utf-8"?>
<c:userShapes xmlns:c="http://schemas.openxmlformats.org/drawingml/2006/chart">
  <cdr:relSizeAnchor xmlns:cdr="http://schemas.openxmlformats.org/drawingml/2006/chartDrawing">
    <cdr:from>
      <cdr:x>0.55011</cdr:x>
      <cdr:y>0.02926</cdr:y>
    </cdr:from>
    <cdr:to>
      <cdr:x>0.97836</cdr:x>
      <cdr:y>0.09294</cdr:y>
    </cdr:to>
    <cdr:sp macro="" textlink="">
      <cdr:nvSpPr>
        <cdr:cNvPr id="2" name="1 - TextBox"/>
        <cdr:cNvSpPr txBox="1"/>
      </cdr:nvSpPr>
      <cdr:spPr>
        <a:xfrm xmlns:a="http://schemas.openxmlformats.org/drawingml/2006/main">
          <a:off x="4600575" y="161925"/>
          <a:ext cx="35814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E4647-64D7-4A7E-B5E6-4BC6AEC72B11}" type="datetimeFigureOut">
              <a:rPr lang="el-GR" smtClean="0"/>
              <a:pPr/>
              <a:t>11/6/2019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5E081-A21C-4E30-9786-0DFC4B8C57A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a:t>
            </a:fld>
            <a:endParaRPr lang="el-GR" dirty="0"/>
          </a:p>
        </p:txBody>
      </p:sp>
    </p:spTree>
    <p:extLst>
      <p:ext uri="{BB962C8B-B14F-4D97-AF65-F5344CB8AC3E}">
        <p14:creationId xmlns="" xmlns:p14="http://schemas.microsoft.com/office/powerpoint/2010/main" val="45741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 xmlns:p14="http://schemas.microsoft.com/office/powerpoint/2010/main" val="45741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a:t>
            </a:fld>
            <a:endParaRPr lang="el-GR" dirty="0"/>
          </a:p>
        </p:txBody>
      </p:sp>
    </p:spTree>
    <p:extLst>
      <p:ext uri="{BB962C8B-B14F-4D97-AF65-F5344CB8AC3E}">
        <p14:creationId xmlns="" xmlns:p14="http://schemas.microsoft.com/office/powerpoint/2010/main" val="45741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a:t>
            </a:fld>
            <a:endParaRPr lang="el-GR" dirty="0"/>
          </a:p>
        </p:txBody>
      </p:sp>
    </p:spTree>
    <p:extLst>
      <p:ext uri="{BB962C8B-B14F-4D97-AF65-F5344CB8AC3E}">
        <p14:creationId xmlns="" xmlns:p14="http://schemas.microsoft.com/office/powerpoint/2010/main" val="45741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375E081-A21C-4E30-9786-0DFC4B8C57AF}" type="slidenum">
              <a:rPr lang="el-GR" smtClean="0"/>
              <a:pPr/>
              <a:t>11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375E081-A21C-4E30-9786-0DFC4B8C57A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C696403-ADA4-499D-829F-7BF8D2BEC4A2}" type="datetime1">
              <a:rPr lang="el-GR" smtClean="0"/>
              <a:pPr/>
              <a:t>11/6/2019</a:t>
            </a:fld>
            <a:endParaRPr lang="el-GR"/>
          </a:p>
        </p:txBody>
      </p:sp>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B3DBA9-B94B-439C-87DF-2473CA0577EA}" type="datetime1">
              <a:rPr lang="el-GR" smtClean="0"/>
              <a:pPr/>
              <a:t>11/6/2019</a:t>
            </a:fld>
            <a:endParaRPr lang="el-GR"/>
          </a:p>
        </p:txBody>
      </p:sp>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B49CE8B-590F-46FC-8FDF-43AE6886BFE1}" type="datetime1">
              <a:rPr lang="el-GR" smtClean="0"/>
              <a:pPr/>
              <a:t>11/6/2019</a:t>
            </a:fld>
            <a:endParaRPr lang="el-GR"/>
          </a:p>
        </p:txBody>
      </p:sp>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Διαφάνεια τίτλου με εικόνα">
    <p:spTree>
      <p:nvGrpSpPr>
        <p:cNvPr id="1" name=""/>
        <p:cNvGrpSpPr/>
        <p:nvPr/>
      </p:nvGrpSpPr>
      <p:grpSpPr>
        <a:xfrm>
          <a:off x="0" y="0"/>
          <a:ext cx="0" cy="0"/>
          <a:chOff x="0" y="0"/>
          <a:chExt cx="0" cy="0"/>
        </a:xfrm>
      </p:grpSpPr>
      <p:grpSp>
        <p:nvGrpSpPr>
          <p:cNvPr id="4" name="Ομάδα 12"/>
          <p:cNvGrpSpPr/>
          <p:nvPr/>
        </p:nvGrpSpPr>
        <p:grpSpPr>
          <a:xfrm rot="10800000">
            <a:off x="0" y="5645511"/>
            <a:ext cx="9144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Ομάδα 13"/>
          <p:cNvGrpSpPr/>
          <p:nvPr/>
        </p:nvGrpSpPr>
        <p:grpSpPr>
          <a:xfrm>
            <a:off x="0" y="1143001"/>
            <a:ext cx="9144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828675" y="2292095"/>
            <a:ext cx="4300538" cy="2219691"/>
          </a:xfrm>
        </p:spPr>
        <p:txBody>
          <a:bodyPr rtlCol="0" anchor="ctr">
            <a:normAutofit/>
          </a:bodyPr>
          <a:lstStyle>
            <a:lvl1pPr algn="l" rtl="0">
              <a:defRPr sz="4400" cap="all" baseline="0"/>
            </a:lvl1pPr>
          </a:lstStyle>
          <a:p>
            <a:pPr rtl="0"/>
            <a:r>
              <a:rPr lang="el-GR" smtClean="0"/>
              <a:t>Kλικ για επεξεργασία του τίτλου</a:t>
            </a:r>
            <a:endParaRPr lang="el-GR" noProof="0" dirty="0"/>
          </a:p>
        </p:txBody>
      </p:sp>
      <p:sp>
        <p:nvSpPr>
          <p:cNvPr id="3" name="Υπότιτλος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smtClean="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4410" y="0"/>
            <a:ext cx="1310643" cy="2292094"/>
          </a:xfrm>
          <a:prstGeom prst="rect">
            <a:avLst/>
          </a:prstGeom>
        </p:spPr>
      </p:pic>
      <p:sp>
        <p:nvSpPr>
          <p:cNvPr id="11" name="Σύμβολο κράτησης θέσης εικόνας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vl1pPr>
          </a:lstStyle>
          <a:p>
            <a:pPr rtl="0"/>
            <a:r>
              <a:rPr lang="el-GR" noProof="0" smtClean="0"/>
              <a:t>Κάντε κλικ στο εικονίδιο για να προσθέσετε μια εικόνα</a:t>
            </a:r>
            <a:endParaRPr lang="el-GR" noProof="0" dirty="0"/>
          </a:p>
        </p:txBody>
      </p:sp>
      <p:sp>
        <p:nvSpPr>
          <p:cNvPr id="19" name="Κείμενο οδηγιών"/>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smtClean="0">
                <a:latin typeface="Arial" pitchFamily="34" charset="0"/>
                <a:cs typeface="Arial" pitchFamily="34" charset="0"/>
              </a:rPr>
              <a:t>ΣΗΜΕΙΩΣΗ:</a:t>
            </a:r>
          </a:p>
          <a:p>
            <a:pPr rtl="0"/>
            <a:r>
              <a:rPr lang="el-GR" sz="1200" i="1" noProof="0" dirty="0" smtClean="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endParaRPr lang="el-GR" sz="1200" i="1" noProof="0" dirty="0">
              <a:latin typeface="Arial" pitchFamily="34" charset="0"/>
              <a:cs typeface="Arial" pitchFamily="34" charset="0"/>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4DAA24E-6F49-4332-8771-D7468FDD6BE8}" type="datetime1">
              <a:rPr lang="el-GR" smtClean="0"/>
              <a:pPr/>
              <a:t>11/6/2019</a:t>
            </a:fld>
            <a:endParaRPr lang="el-GR"/>
          </a:p>
        </p:txBody>
      </p:sp>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0A0CC95-27CE-40C8-BEC0-ADB1E3E9FD88}" type="datetime1">
              <a:rPr lang="el-GR" smtClean="0"/>
              <a:pPr/>
              <a:t>11/6/2019</a:t>
            </a:fld>
            <a:endParaRPr lang="el-GR"/>
          </a:p>
        </p:txBody>
      </p:sp>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B1A5979-3A46-4A68-967A-A57CBDE58AF3}" type="datetime1">
              <a:rPr lang="el-GR" smtClean="0"/>
              <a:pPr/>
              <a:t>11/6/2019</a:t>
            </a:fld>
            <a:endParaRPr lang="el-GR"/>
          </a:p>
        </p:txBody>
      </p:sp>
      <p:sp>
        <p:nvSpPr>
          <p:cNvPr id="6" name="5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7" name="6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0DAEA94-7A24-4B8C-837B-23996128A481}" type="datetime1">
              <a:rPr lang="el-GR" smtClean="0"/>
              <a:pPr/>
              <a:t>11/6/2019</a:t>
            </a:fld>
            <a:endParaRPr lang="el-GR"/>
          </a:p>
        </p:txBody>
      </p:sp>
      <p:sp>
        <p:nvSpPr>
          <p:cNvPr id="8" name="7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9" name="8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6A5EBB6-217D-4F24-8939-0D91E22F37F7}" type="datetime1">
              <a:rPr lang="el-GR" smtClean="0"/>
              <a:pPr/>
              <a:t>11/6/2019</a:t>
            </a:fld>
            <a:endParaRPr lang="el-G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B1D0DFB-86C0-4F97-B878-A50439D2DFEB}" type="datetime1">
              <a:rPr lang="el-GR" smtClean="0"/>
              <a:pPr/>
              <a:t>11/6/2019</a:t>
            </a:fld>
            <a:endParaRPr lang="el-GR"/>
          </a:p>
        </p:txBody>
      </p:sp>
      <p:sp>
        <p:nvSpPr>
          <p:cNvPr id="3" name="2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402F10B-ABC7-4F25-B46A-5B412B78A443}" type="datetime1">
              <a:rPr lang="el-GR" smtClean="0"/>
              <a:pPr/>
              <a:t>11/6/2019</a:t>
            </a:fld>
            <a:endParaRPr lang="el-GR"/>
          </a:p>
        </p:txBody>
      </p:sp>
      <p:sp>
        <p:nvSpPr>
          <p:cNvPr id="6" name="5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7" name="6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455141-D5F8-4851-B73B-C4822D5F88F3}" type="datetime1">
              <a:rPr lang="el-GR" smtClean="0"/>
              <a:pPr/>
              <a:t>11/6/2019</a:t>
            </a:fld>
            <a:endParaRPr lang="el-GR"/>
          </a:p>
        </p:txBody>
      </p:sp>
      <p:sp>
        <p:nvSpPr>
          <p:cNvPr id="6" name="5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7" name="6 - Θέση αριθμού διαφάνειας"/>
          <p:cNvSpPr>
            <a:spLocks noGrp="1"/>
          </p:cNvSpPr>
          <p:nvPr>
            <p:ph type="sldNum" sz="quarter" idx="12"/>
          </p:nvPr>
        </p:nvSpPr>
        <p:spPr/>
        <p:txBody>
          <a:bodyPr/>
          <a:lstStyle/>
          <a:p>
            <a:fld id="{CBCFD8B2-F9A3-4830-B738-54C36D81575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1FFAE-A277-4AE7-B825-2BE553AC99B4}" type="datetime1">
              <a:rPr lang="el-GR" smtClean="0"/>
              <a:pPr/>
              <a:t>11/6/2019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FD8B2-F9A3-4830-B738-54C36D81575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l="8890" r="8890"/>
          <a:stretch>
            <a:fillRect/>
          </a:stretch>
        </p:blipFill>
        <p:spPr>
          <a:xfrm>
            <a:off x="5652120" y="1310656"/>
            <a:ext cx="3491881" cy="4278584"/>
          </a:xfrm>
        </p:spPr>
      </p:pic>
      <p:sp>
        <p:nvSpPr>
          <p:cNvPr id="10" name="Τίτλος 5"/>
          <p:cNvSpPr txBox="1">
            <a:spLocks/>
          </p:cNvSpPr>
          <p:nvPr/>
        </p:nvSpPr>
        <p:spPr>
          <a:xfrm>
            <a:off x="0" y="1052736"/>
            <a:ext cx="6408712" cy="53285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
            </a:r>
            <a:b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br>
            <a:endParaRPr kumimoji="0" lang="el-GR" sz="2400" b="1" i="0" u="none" strike="noStrike" kern="1200" cap="all" spc="0" normalizeH="0" baseline="0" noProof="0" dirty="0">
              <a:ln>
                <a:noFill/>
              </a:ln>
              <a:solidFill>
                <a:schemeClr val="tx1"/>
              </a:solidFill>
              <a:effectLst/>
              <a:uLnTx/>
              <a:uFillTx/>
              <a:latin typeface="Comic Sans MS" pitchFamily="66" charset="0"/>
              <a:ea typeface="+mj-ea"/>
              <a:cs typeface="+mj-cs"/>
            </a:endParaRPr>
          </a:p>
        </p:txBody>
      </p:sp>
      <p:sp>
        <p:nvSpPr>
          <p:cNvPr id="12" name="Τίτλος 5"/>
          <p:cNvSpPr txBox="1">
            <a:spLocks/>
          </p:cNvSpPr>
          <p:nvPr/>
        </p:nvSpPr>
        <p:spPr>
          <a:xfrm>
            <a:off x="0" y="-142900"/>
            <a:ext cx="6143636" cy="57150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all" spc="0" normalizeH="0" baseline="0" noProof="0" dirty="0" smtClean="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1" i="0" u="none" strike="noStrike" kern="1200" cap="all" spc="0" normalizeH="0" baseline="0" noProof="0" dirty="0" err="1" smtClean="0">
                <a:ln>
                  <a:noFill/>
                </a:ln>
                <a:solidFill>
                  <a:schemeClr val="tx1"/>
                </a:solidFill>
                <a:effectLst/>
                <a:uLnTx/>
                <a:uFillTx/>
                <a:latin typeface="Comic Sans MS" pitchFamily="66" charset="0"/>
                <a:ea typeface="+mj-ea"/>
                <a:cs typeface="+mj-cs"/>
              </a:rPr>
              <a:t>Ερευνα</a:t>
            </a: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
            </a:r>
            <a:b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b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των ΜΑΘΗΤΩΝ </a:t>
            </a:r>
            <a:b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b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ΤΗΣ Β </a:t>
            </a:r>
            <a:r>
              <a:rPr kumimoji="0" lang="el-GR" sz="2400" b="1" i="0" u="none" strike="noStrike" kern="1200" cap="all" spc="0" normalizeH="0" baseline="0" noProof="0" dirty="0" err="1" smtClean="0">
                <a:ln>
                  <a:noFill/>
                </a:ln>
                <a:solidFill>
                  <a:schemeClr val="tx1"/>
                </a:solidFill>
                <a:effectLst/>
                <a:uLnTx/>
                <a:uFillTx/>
                <a:latin typeface="Comic Sans MS" pitchFamily="66" charset="0"/>
                <a:ea typeface="+mj-ea"/>
                <a:cs typeface="+mj-cs"/>
              </a:rPr>
              <a:t>΄ταξησ</a:t>
            </a:r>
            <a:endPar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ΘΕΜΑ </a:t>
            </a:r>
            <a:r>
              <a:rPr kumimoji="0" lang="en-US"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 </a:t>
            </a: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
            </a:r>
            <a:b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br>
            <a:r>
              <a:rPr lang="el-GR" sz="2400" b="1" cap="all" dirty="0" smtClean="0">
                <a:latin typeface="Comic Sans MS" pitchFamily="66" charset="0"/>
                <a:ea typeface="+mj-ea"/>
                <a:cs typeface="+mj-cs"/>
              </a:rPr>
              <a:t>« </a:t>
            </a:r>
            <a:r>
              <a:rPr kumimoji="0" lang="el-GR" sz="2400" b="1" i="0" u="none" strike="noStrike" kern="1200" cap="all" spc="0" normalizeH="0" baseline="0" noProof="0" dirty="0" smtClean="0">
                <a:ln>
                  <a:noFill/>
                </a:ln>
                <a:solidFill>
                  <a:schemeClr val="tx1"/>
                </a:solidFill>
                <a:effectLst/>
                <a:uLnTx/>
                <a:uFillTx/>
                <a:latin typeface="Comic Sans MS" pitchFamily="66" charset="0"/>
                <a:ea typeface="+mj-ea"/>
                <a:cs typeface="+mj-cs"/>
              </a:rPr>
              <a:t>ΝΕΟΙ ΚΑΙ ΠΡΟΒΛΗΜΑΤΙΣΜΟΙ »</a:t>
            </a:r>
            <a:endParaRPr kumimoji="0" lang="el-GR" sz="2400" b="1" i="0" u="none" strike="noStrike" kern="1200" cap="all" spc="0" normalizeH="0" baseline="0" noProof="0" dirty="0">
              <a:ln>
                <a:noFill/>
              </a:ln>
              <a:solidFill>
                <a:schemeClr val="tx1"/>
              </a:solidFill>
              <a:effectLst/>
              <a:uLnTx/>
              <a:uFillTx/>
              <a:latin typeface="Comic Sans MS" pitchFamily="66" charset="0"/>
              <a:ea typeface="+mj-ea"/>
              <a:cs typeface="+mj-cs"/>
            </a:endParaRPr>
          </a:p>
        </p:txBody>
      </p:sp>
      <p:sp>
        <p:nvSpPr>
          <p:cNvPr id="7" name="6 - Ορθογώνιο"/>
          <p:cNvSpPr/>
          <p:nvPr/>
        </p:nvSpPr>
        <p:spPr>
          <a:xfrm>
            <a:off x="142844" y="4357694"/>
            <a:ext cx="4673074" cy="461665"/>
          </a:xfrm>
          <a:prstGeom prst="rect">
            <a:avLst/>
          </a:prstGeom>
        </p:spPr>
        <p:txBody>
          <a:bodyPr wrap="none">
            <a:spAutoFit/>
          </a:bodyPr>
          <a:lstStyle/>
          <a:p>
            <a:r>
              <a:rPr lang="el-GR" sz="2400" b="1" cap="all" dirty="0" smtClean="0">
                <a:latin typeface="Comic Sans MS" pitchFamily="66" charset="0"/>
              </a:rPr>
              <a:t>ΜΑΘΗΜΑ </a:t>
            </a:r>
            <a:r>
              <a:rPr lang="en-US" sz="2400" b="1" cap="all" dirty="0" smtClean="0">
                <a:latin typeface="Comic Sans MS" pitchFamily="66" charset="0"/>
              </a:rPr>
              <a:t>:</a:t>
            </a:r>
            <a:r>
              <a:rPr lang="el-GR" sz="2400" b="1" cap="all" dirty="0" smtClean="0">
                <a:latin typeface="Comic Sans MS" pitchFamily="66" charset="0"/>
              </a:rPr>
              <a:t> ΝΕΑ ΕΛΛΗΝΙΚΑ </a:t>
            </a:r>
            <a:endParaRPr lang="el-GR" sz="2400" dirty="0"/>
          </a:p>
        </p:txBody>
      </p:sp>
      <p:sp>
        <p:nvSpPr>
          <p:cNvPr id="8" name="7 - TextBox"/>
          <p:cNvSpPr txBox="1"/>
          <p:nvPr/>
        </p:nvSpPr>
        <p:spPr>
          <a:xfrm>
            <a:off x="142844" y="4929198"/>
            <a:ext cx="5072098" cy="646331"/>
          </a:xfrm>
          <a:prstGeom prst="rect">
            <a:avLst/>
          </a:prstGeom>
          <a:noFill/>
        </p:spPr>
        <p:txBody>
          <a:bodyPr wrap="square" rtlCol="0">
            <a:spAutoFit/>
          </a:bodyPr>
          <a:lstStyle/>
          <a:p>
            <a:r>
              <a:rPr lang="el-GR" b="1" dirty="0" smtClean="0">
                <a:latin typeface="Comic Sans MS" pitchFamily="66" charset="0"/>
              </a:rPr>
              <a:t>Υπεύθυνες Καθηγήτριες</a:t>
            </a:r>
            <a:r>
              <a:rPr lang="en-US" b="1" dirty="0" smtClean="0">
                <a:latin typeface="Comic Sans MS" pitchFamily="66" charset="0"/>
              </a:rPr>
              <a:t>:</a:t>
            </a:r>
            <a:r>
              <a:rPr lang="el-GR" b="1" dirty="0" smtClean="0">
                <a:latin typeface="Comic Sans MS" pitchFamily="66" charset="0"/>
              </a:rPr>
              <a:t> Ευγενία Μυτιληναίου</a:t>
            </a:r>
          </a:p>
          <a:p>
            <a:r>
              <a:rPr lang="el-GR" b="1" dirty="0" smtClean="0">
                <a:latin typeface="Comic Sans MS" pitchFamily="66" charset="0"/>
              </a:rPr>
              <a:t>                           Μαρίνα  </a:t>
            </a:r>
            <a:r>
              <a:rPr lang="el-GR" b="1" dirty="0" err="1" smtClean="0">
                <a:latin typeface="Comic Sans MS" pitchFamily="66" charset="0"/>
              </a:rPr>
              <a:t>Καχριμάνη</a:t>
            </a:r>
            <a:endParaRPr lang="el-GR" b="1" dirty="0">
              <a:latin typeface="Comic Sans MS" pitchFamily="66" charset="0"/>
            </a:endParaRPr>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3 - Γράφημα"/>
          <p:cNvGraphicFramePr/>
          <p:nvPr/>
        </p:nvGraphicFramePr>
        <p:xfrm>
          <a:off x="571472" y="785794"/>
          <a:ext cx="8010526" cy="52673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3428992" y="642918"/>
            <a:ext cx="5000628" cy="338554"/>
          </a:xfrm>
          <a:prstGeom prst="rect">
            <a:avLst/>
          </a:prstGeom>
        </p:spPr>
        <p:txBody>
          <a:bodyPr wrap="square">
            <a:spAutoFit/>
          </a:bodyPr>
          <a:lstStyle/>
          <a:p>
            <a:pPr algn="just"/>
            <a:r>
              <a:rPr lang="el-GR" sz="1600" b="1" dirty="0" smtClean="0">
                <a:solidFill>
                  <a:schemeClr val="dk1"/>
                </a:solidFill>
                <a:latin typeface="Comic Sans MS" pitchFamily="66" charset="0"/>
              </a:rPr>
              <a:t>Ποια είναι η σχέση σας με  τους καθηγητές σας;</a:t>
            </a:r>
            <a:r>
              <a:rPr lang="el-GR" sz="1600" b="1" dirty="0" smtClean="0">
                <a:latin typeface="Comic Sans MS" pitchFamily="66" charset="0"/>
              </a:rPr>
              <a:t> </a:t>
            </a:r>
            <a:endParaRPr lang="el-GR" sz="1600" b="1" dirty="0">
              <a:latin typeface="Comic Sans MS" pitchFamily="66" charset="0"/>
            </a:endParaRP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10</a:t>
            </a:fld>
            <a:endParaRPr lang="el-G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5 - Γράφημα"/>
          <p:cNvGraphicFramePr/>
          <p:nvPr/>
        </p:nvGraphicFramePr>
        <p:xfrm>
          <a:off x="500034" y="857232"/>
          <a:ext cx="8115300" cy="5191125"/>
        </p:xfrm>
        <a:graphic>
          <a:graphicData uri="http://schemas.openxmlformats.org/drawingml/2006/chart">
            <c:chart xmlns:c="http://schemas.openxmlformats.org/drawingml/2006/chart" xmlns:r="http://schemas.openxmlformats.org/officeDocument/2006/relationships" r:id="rId3"/>
          </a:graphicData>
        </a:graphic>
      </p:graphicFrame>
      <p:sp>
        <p:nvSpPr>
          <p:cNvPr id="3" name="2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11</a:t>
            </a:fld>
            <a:endParaRPr lang="el-GR"/>
          </a:p>
        </p:txBody>
      </p:sp>
      <p:sp>
        <p:nvSpPr>
          <p:cNvPr id="5" name="4 - Ραβδωτό δεξιό βέλος"/>
          <p:cNvSpPr/>
          <p:nvPr/>
        </p:nvSpPr>
        <p:spPr>
          <a:xfrm rot="661759">
            <a:off x="95543" y="525885"/>
            <a:ext cx="1877748" cy="1180108"/>
          </a:xfrm>
          <a:prstGeom prst="stripedRightArrow">
            <a:avLst>
              <a:gd name="adj1" fmla="val 50000"/>
              <a:gd name="adj2" fmla="val 67329"/>
            </a:avLst>
          </a:prstGeom>
          <a:solidFill>
            <a:srgbClr val="DBD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latin typeface="Comic Sans MS" pitchFamily="66" charset="0"/>
              </a:rPr>
              <a:t>Νέοι και Ανεργία</a:t>
            </a:r>
            <a:endParaRPr lang="el-GR" sz="1400" b="1" dirty="0">
              <a:solidFill>
                <a:schemeClr val="tx1"/>
              </a:solidFill>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7 - Γράφημα"/>
          <p:cNvGraphicFramePr/>
          <p:nvPr/>
        </p:nvGraphicFramePr>
        <p:xfrm>
          <a:off x="642937" y="1119188"/>
          <a:ext cx="7858125" cy="4619624"/>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12</a:t>
            </a:fld>
            <a:endParaRPr lang="el-GR"/>
          </a:p>
        </p:txBody>
      </p:sp>
      <p:sp>
        <p:nvSpPr>
          <p:cNvPr id="6" name="5 - Στρογγυλεμένο ορθογώνιο"/>
          <p:cNvSpPr/>
          <p:nvPr/>
        </p:nvSpPr>
        <p:spPr>
          <a:xfrm>
            <a:off x="4355976" y="332656"/>
            <a:ext cx="4032448"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dk1"/>
                </a:solidFill>
                <a:latin typeface="Comic Sans MS" pitchFamily="66" charset="0"/>
              </a:rPr>
              <a:t>Σας φοβίζει το ενδεχόμενο της ανεργίας;</a:t>
            </a:r>
            <a:r>
              <a:rPr lang="el-GR" sz="1600" dirty="0" smtClean="0">
                <a:latin typeface="Comic Sans MS" pitchFamily="66" charset="0"/>
              </a:rPr>
              <a:t> </a:t>
            </a:r>
            <a:endParaRPr lang="el-GR" sz="1600" dirty="0">
              <a:latin typeface="Comic Sans MS" pitchFamily="66" charset="0"/>
            </a:endParaRPr>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6 - Γράφημα"/>
          <p:cNvGraphicFramePr/>
          <p:nvPr/>
        </p:nvGraphicFramePr>
        <p:xfrm>
          <a:off x="328612" y="857250"/>
          <a:ext cx="8486775" cy="5143499"/>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13</a:t>
            </a:fld>
            <a:endParaRPr lang="el-G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8 - Γράφημα"/>
          <p:cNvGraphicFramePr/>
          <p:nvPr/>
        </p:nvGraphicFramePr>
        <p:xfrm>
          <a:off x="428596" y="928670"/>
          <a:ext cx="8362950" cy="55340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3143240" y="1142984"/>
            <a:ext cx="4786314" cy="338554"/>
          </a:xfrm>
          <a:prstGeom prst="rect">
            <a:avLst/>
          </a:prstGeom>
        </p:spPr>
        <p:txBody>
          <a:bodyPr wrap="square">
            <a:spAutoFit/>
          </a:bodyPr>
          <a:lstStyle/>
          <a:p>
            <a:r>
              <a:rPr lang="el-GR" sz="1600" b="1" dirty="0" smtClean="0">
                <a:solidFill>
                  <a:schemeClr val="dk1"/>
                </a:solidFill>
                <a:latin typeface="Comic Sans MS" pitchFamily="66" charset="0"/>
              </a:rPr>
              <a:t>Για ποιο λόγο οι νέοι οδηγούνται στην ανεργία;</a:t>
            </a:r>
            <a:r>
              <a:rPr lang="el-GR" sz="1600" b="1" dirty="0" smtClean="0">
                <a:latin typeface="Comic Sans MS" pitchFamily="66" charset="0"/>
              </a:rPr>
              <a:t> </a:t>
            </a:r>
            <a:endParaRPr lang="el-GR" sz="1600" b="1" dirty="0">
              <a:latin typeface="Comic Sans MS" pitchFamily="66" charset="0"/>
            </a:endParaRP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14</a:t>
            </a:fld>
            <a:endParaRPr lang="el-G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0 - Γράφημα"/>
          <p:cNvGraphicFramePr/>
          <p:nvPr/>
        </p:nvGraphicFramePr>
        <p:xfrm>
          <a:off x="466725" y="1071546"/>
          <a:ext cx="8210550" cy="4900628"/>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2928926" y="785794"/>
            <a:ext cx="5500726" cy="338554"/>
          </a:xfrm>
          <a:prstGeom prst="rect">
            <a:avLst/>
          </a:prstGeom>
        </p:spPr>
        <p:txBody>
          <a:bodyPr wrap="square">
            <a:spAutoFit/>
          </a:bodyPr>
          <a:lstStyle/>
          <a:p>
            <a:r>
              <a:rPr lang="el-GR" sz="1600" b="1" dirty="0" smtClean="0">
                <a:solidFill>
                  <a:schemeClr val="dk1"/>
                </a:solidFill>
                <a:latin typeface="Comic Sans MS" pitchFamily="66" charset="0"/>
              </a:rPr>
              <a:t>Πιστεύετε ότι η οικονομική κρίση οδηγεί στην ανεργία;</a:t>
            </a:r>
            <a:r>
              <a:rPr lang="el-GR" sz="1600" b="1" dirty="0" smtClean="0">
                <a:latin typeface="Comic Sans MS" pitchFamily="66" charset="0"/>
              </a:rPr>
              <a:t> </a:t>
            </a:r>
            <a:endParaRPr lang="el-GR" sz="1600" b="1" dirty="0">
              <a:latin typeface="Comic Sans MS" pitchFamily="66" charset="0"/>
            </a:endParaRP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15</a:t>
            </a:fld>
            <a:endParaRPr lang="el-G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6 - Γράφημα"/>
          <p:cNvGraphicFramePr/>
          <p:nvPr/>
        </p:nvGraphicFramePr>
        <p:xfrm>
          <a:off x="642910" y="1285860"/>
          <a:ext cx="7429552" cy="4786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 Πίνακας"/>
          <p:cNvGraphicFramePr>
            <a:graphicFrameLocks noGrp="1"/>
          </p:cNvGraphicFramePr>
          <p:nvPr/>
        </p:nvGraphicFramePr>
        <p:xfrm>
          <a:off x="3286116" y="500042"/>
          <a:ext cx="4392630" cy="857256"/>
        </p:xfrm>
        <a:graphic>
          <a:graphicData uri="http://schemas.openxmlformats.org/drawingml/2006/table">
            <a:tbl>
              <a:tblPr/>
              <a:tblGrid>
                <a:gridCol w="4392630"/>
              </a:tblGrid>
              <a:tr h="857256">
                <a:tc>
                  <a:txBody>
                    <a:bodyPr/>
                    <a:lstStyle/>
                    <a:p>
                      <a:pPr algn="l" fontAlgn="b"/>
                      <a:r>
                        <a:rPr lang="el-GR" sz="1600" b="1" i="0" u="none" strike="noStrike" dirty="0">
                          <a:solidFill>
                            <a:schemeClr val="tx1"/>
                          </a:solidFill>
                          <a:latin typeface="Comic Sans MS" pitchFamily="66" charset="0"/>
                        </a:rPr>
                        <a:t>Έχετε</a:t>
                      </a:r>
                      <a:r>
                        <a:rPr lang="el-GR" sz="1200" b="1" i="0" u="none" strike="noStrike" dirty="0">
                          <a:solidFill>
                            <a:srgbClr val="FF0000"/>
                          </a:solidFill>
                          <a:latin typeface="Calibri"/>
                        </a:rPr>
                        <a:t> </a:t>
                      </a:r>
                      <a:r>
                        <a:rPr lang="el-GR" sz="1600" b="1" i="0" u="none" strike="noStrike" dirty="0">
                          <a:solidFill>
                            <a:schemeClr val="tx1"/>
                          </a:solidFill>
                          <a:latin typeface="Comic Sans MS" pitchFamily="66" charset="0"/>
                        </a:rPr>
                        <a:t>σκεφτεί εσείς ή η οικογένειά σας ποτέ το ενδεχόμενο της </a:t>
                      </a:r>
                      <a:r>
                        <a:rPr lang="el-GR" sz="1600" b="1" i="0" u="none" strike="noStrike" dirty="0" smtClean="0">
                          <a:solidFill>
                            <a:schemeClr val="tx1"/>
                          </a:solidFill>
                          <a:latin typeface="Comic Sans MS" pitchFamily="66" charset="0"/>
                        </a:rPr>
                        <a:t>μετανάστευσης,</a:t>
                      </a:r>
                      <a:r>
                        <a:rPr lang="en-US" sz="1600" b="1" i="0" u="none" strike="noStrike" dirty="0" smtClean="0">
                          <a:solidFill>
                            <a:schemeClr val="tx1"/>
                          </a:solidFill>
                          <a:latin typeface="Comic Sans MS" pitchFamily="66" charset="0"/>
                        </a:rPr>
                        <a:t> </a:t>
                      </a:r>
                      <a:r>
                        <a:rPr lang="el-GR" sz="1600" b="1" i="0" u="none" strike="noStrike" dirty="0" smtClean="0">
                          <a:solidFill>
                            <a:schemeClr val="tx1"/>
                          </a:solidFill>
                          <a:latin typeface="Comic Sans MS" pitchFamily="66" charset="0"/>
                        </a:rPr>
                        <a:t>αν </a:t>
                      </a:r>
                      <a:r>
                        <a:rPr lang="el-GR" sz="1600" b="1" i="0" u="none" strike="noStrike" dirty="0">
                          <a:solidFill>
                            <a:schemeClr val="tx1"/>
                          </a:solidFill>
                          <a:latin typeface="Comic Sans MS" pitchFamily="66" charset="0"/>
                        </a:rPr>
                        <a:t>δεν μπορείτε να βρείτε δουλειά;</a:t>
                      </a:r>
                    </a:p>
                  </a:txBody>
                  <a:tcPr marL="0" marR="0" marT="0" marB="0" anchor="b">
                    <a:lnL>
                      <a:noFill/>
                    </a:lnL>
                    <a:lnR>
                      <a:noFill/>
                    </a:lnR>
                    <a:lnT>
                      <a:noFill/>
                    </a:lnT>
                    <a:lnB>
                      <a:noFill/>
                    </a:lnB>
                  </a:tcPr>
                </a:tc>
              </a:tr>
            </a:tbl>
          </a:graphicData>
        </a:graphic>
      </p:graphicFrame>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16</a:t>
            </a:fld>
            <a:endParaRPr lang="el-G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9 - Γράφημα"/>
          <p:cNvGraphicFramePr/>
          <p:nvPr/>
        </p:nvGraphicFramePr>
        <p:xfrm>
          <a:off x="571472" y="1357298"/>
          <a:ext cx="7500990" cy="4643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 Πίνακας"/>
          <p:cNvGraphicFramePr>
            <a:graphicFrameLocks noGrp="1"/>
          </p:cNvGraphicFramePr>
          <p:nvPr/>
        </p:nvGraphicFramePr>
        <p:xfrm>
          <a:off x="3635896" y="428604"/>
          <a:ext cx="4824535" cy="624132"/>
        </p:xfrm>
        <a:graphic>
          <a:graphicData uri="http://schemas.openxmlformats.org/drawingml/2006/table">
            <a:tbl>
              <a:tblPr/>
              <a:tblGrid>
                <a:gridCol w="4824535"/>
              </a:tblGrid>
              <a:tr h="624132">
                <a:tc>
                  <a:txBody>
                    <a:bodyPr/>
                    <a:lstStyle/>
                    <a:p>
                      <a:pPr algn="l" fontAlgn="b"/>
                      <a:r>
                        <a:rPr lang="el-GR" sz="1600" b="1" i="0" u="none" strike="noStrike" dirty="0" smtClean="0">
                          <a:solidFill>
                            <a:schemeClr val="tx1"/>
                          </a:solidFill>
                          <a:latin typeface="Comic Sans MS" pitchFamily="66" charset="0"/>
                        </a:rPr>
                        <a:t>Πιστεύετε </a:t>
                      </a:r>
                      <a:r>
                        <a:rPr lang="el-GR" sz="1600" b="1" i="0" u="none" strike="noStrike" dirty="0">
                          <a:solidFill>
                            <a:schemeClr val="tx1"/>
                          </a:solidFill>
                          <a:latin typeface="Comic Sans MS" pitchFamily="66" charset="0"/>
                        </a:rPr>
                        <a:t>ότι οι άντρες και οι γυναίκες έχουν την ίδια απόδοση σε όλες τις εργασίες;</a:t>
                      </a:r>
                    </a:p>
                  </a:txBody>
                  <a:tcPr marL="0" marR="0" marT="0" marB="0" anchor="b">
                    <a:lnL>
                      <a:noFill/>
                    </a:lnL>
                    <a:lnR>
                      <a:noFill/>
                    </a:lnR>
                    <a:lnT>
                      <a:noFill/>
                    </a:lnT>
                    <a:lnB>
                      <a:noFill/>
                    </a:lnB>
                  </a:tcPr>
                </a:tc>
              </a:tr>
            </a:tbl>
          </a:graphicData>
        </a:graphic>
      </p:graphicFrame>
      <p:sp>
        <p:nvSpPr>
          <p:cNvPr id="5" name="4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6" name="5 - Θέση αριθμού διαφάνειας"/>
          <p:cNvSpPr>
            <a:spLocks noGrp="1"/>
          </p:cNvSpPr>
          <p:nvPr>
            <p:ph type="sldNum" sz="quarter" idx="12"/>
          </p:nvPr>
        </p:nvSpPr>
        <p:spPr/>
        <p:txBody>
          <a:bodyPr/>
          <a:lstStyle/>
          <a:p>
            <a:fld id="{CBCFD8B2-F9A3-4830-B738-54C36D815756}" type="slidenum">
              <a:rPr lang="el-GR" smtClean="0"/>
              <a:pPr/>
              <a:t>17</a:t>
            </a:fld>
            <a:endParaRPr lang="el-GR"/>
          </a:p>
        </p:txBody>
      </p:sp>
      <p:sp>
        <p:nvSpPr>
          <p:cNvPr id="7" name="6 - Ραβδωτό δεξιό βέλος"/>
          <p:cNvSpPr/>
          <p:nvPr/>
        </p:nvSpPr>
        <p:spPr>
          <a:xfrm rot="661759">
            <a:off x="97501" y="4221"/>
            <a:ext cx="1989472" cy="1499799"/>
          </a:xfrm>
          <a:prstGeom prst="stripedRightArrow">
            <a:avLst>
              <a:gd name="adj1" fmla="val 50000"/>
              <a:gd name="adj2" fmla="val 67329"/>
            </a:avLst>
          </a:prstGeom>
          <a:solidFill>
            <a:srgbClr val="DBD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tx1"/>
                </a:solidFill>
                <a:latin typeface="Comic Sans MS" pitchFamily="66" charset="0"/>
              </a:rPr>
              <a:t>Τα δύο φύλλα στον επαγγελματικό τομέα</a:t>
            </a:r>
            <a:endParaRPr lang="el-GR" sz="1200" b="1" dirty="0">
              <a:solidFill>
                <a:schemeClr val="tx1"/>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ΝΕΑ ΕΛΛΗΝΙΚΑ  Β΄ ΤΑΞΗ  2018 - 2019                                            1ο ΕΠΑ.Λ. ΝΕΜΕΑΣ</a:t>
            </a:r>
            <a:endParaRPr lang="el-GR" dirty="0"/>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18</a:t>
            </a:fld>
            <a:endParaRPr lang="el-GR" dirty="0"/>
          </a:p>
        </p:txBody>
      </p:sp>
      <p:graphicFrame>
        <p:nvGraphicFramePr>
          <p:cNvPr id="5" name="30 - Γράφημα"/>
          <p:cNvGraphicFramePr/>
          <p:nvPr/>
        </p:nvGraphicFramePr>
        <p:xfrm>
          <a:off x="714348" y="1571612"/>
          <a:ext cx="7500990" cy="4572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 Πίνακας"/>
          <p:cNvGraphicFramePr>
            <a:graphicFrameLocks noGrp="1"/>
          </p:cNvGraphicFramePr>
          <p:nvPr/>
        </p:nvGraphicFramePr>
        <p:xfrm>
          <a:off x="3857620" y="785794"/>
          <a:ext cx="3929090" cy="357190"/>
        </p:xfrm>
        <a:graphic>
          <a:graphicData uri="http://schemas.openxmlformats.org/drawingml/2006/table">
            <a:tbl>
              <a:tblPr/>
              <a:tblGrid>
                <a:gridCol w="3929090"/>
              </a:tblGrid>
              <a:tr h="357190">
                <a:tc>
                  <a:txBody>
                    <a:bodyPr/>
                    <a:lstStyle/>
                    <a:p>
                      <a:pPr algn="l" fontAlgn="b"/>
                      <a:r>
                        <a:rPr lang="el-GR" sz="1600" b="1" i="0" u="none" strike="noStrike" dirty="0">
                          <a:solidFill>
                            <a:schemeClr val="tx1"/>
                          </a:solidFill>
                          <a:latin typeface="Comic Sans MS" pitchFamily="66" charset="0"/>
                        </a:rPr>
                        <a:t>Ποιο φύλο βρίσκει ευκολότερα εργασία;</a:t>
                      </a:r>
                    </a:p>
                  </a:txBody>
                  <a:tcPr marL="0" marR="0" marT="0" marB="0" anchor="b">
                    <a:lnL>
                      <a:noFill/>
                    </a:lnL>
                    <a:lnR>
                      <a:noFill/>
                    </a:lnR>
                    <a:lnT>
                      <a:noFill/>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3" name="2 - Θέση αριθμού διαφάνειας"/>
          <p:cNvSpPr>
            <a:spLocks noGrp="1"/>
          </p:cNvSpPr>
          <p:nvPr>
            <p:ph type="sldNum" sz="quarter" idx="12"/>
          </p:nvPr>
        </p:nvSpPr>
        <p:spPr/>
        <p:txBody>
          <a:bodyPr/>
          <a:lstStyle/>
          <a:p>
            <a:fld id="{CBCFD8B2-F9A3-4830-B738-54C36D815756}" type="slidenum">
              <a:rPr lang="el-GR" smtClean="0"/>
              <a:pPr/>
              <a:t>19</a:t>
            </a:fld>
            <a:endParaRPr lang="el-GR"/>
          </a:p>
        </p:txBody>
      </p:sp>
      <p:graphicFrame>
        <p:nvGraphicFramePr>
          <p:cNvPr id="4" name="33 - Γράφημα"/>
          <p:cNvGraphicFramePr/>
          <p:nvPr/>
        </p:nvGraphicFramePr>
        <p:xfrm>
          <a:off x="500034" y="1357298"/>
          <a:ext cx="7715304" cy="4572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Πίνακας"/>
          <p:cNvGraphicFramePr>
            <a:graphicFrameLocks noGrp="1"/>
          </p:cNvGraphicFramePr>
          <p:nvPr/>
        </p:nvGraphicFramePr>
        <p:xfrm>
          <a:off x="2987824" y="764704"/>
          <a:ext cx="5616624" cy="642942"/>
        </p:xfrm>
        <a:graphic>
          <a:graphicData uri="http://schemas.openxmlformats.org/drawingml/2006/table">
            <a:tbl>
              <a:tblPr/>
              <a:tblGrid>
                <a:gridCol w="5616624"/>
              </a:tblGrid>
              <a:tr h="642942">
                <a:tc>
                  <a:txBody>
                    <a:bodyPr/>
                    <a:lstStyle/>
                    <a:p>
                      <a:pPr algn="ctr" fontAlgn="b"/>
                      <a:r>
                        <a:rPr lang="el-GR" sz="1600" b="1" i="0" u="none" strike="noStrike" dirty="0" smtClean="0">
                          <a:solidFill>
                            <a:schemeClr val="tx1"/>
                          </a:solidFill>
                          <a:latin typeface="Comic Sans MS" pitchFamily="66" charset="0"/>
                        </a:rPr>
                        <a:t>Πιστεύετε</a:t>
                      </a:r>
                      <a:r>
                        <a:rPr lang="el-GR" sz="1600" b="1" i="0" u="none" strike="noStrike" dirty="0" smtClean="0">
                          <a:solidFill>
                            <a:srgbClr val="FF0000"/>
                          </a:solidFill>
                          <a:latin typeface="Calibri"/>
                        </a:rPr>
                        <a:t> </a:t>
                      </a:r>
                      <a:r>
                        <a:rPr lang="el-GR" sz="1600" b="1" i="0" u="none" strike="noStrike" dirty="0">
                          <a:solidFill>
                            <a:schemeClr val="tx1"/>
                          </a:solidFill>
                          <a:latin typeface="Comic Sans MS" pitchFamily="66" charset="0"/>
                        </a:rPr>
                        <a:t>πως υπάρχουν επαγγέλματα μόνο για άνδρες </a:t>
                      </a:r>
                      <a:r>
                        <a:rPr lang="el-GR" sz="1600" b="1" i="0" u="none" strike="noStrike" dirty="0" smtClean="0">
                          <a:solidFill>
                            <a:schemeClr val="tx1"/>
                          </a:solidFill>
                          <a:latin typeface="Comic Sans MS" pitchFamily="66" charset="0"/>
                        </a:rPr>
                        <a:t>και</a:t>
                      </a:r>
                    </a:p>
                    <a:p>
                      <a:pPr algn="ctr" fontAlgn="b"/>
                      <a:r>
                        <a:rPr lang="el-GR" sz="1600" b="1" i="0" u="none" strike="noStrike" dirty="0" smtClean="0">
                          <a:solidFill>
                            <a:schemeClr val="tx1"/>
                          </a:solidFill>
                          <a:latin typeface="Comic Sans MS" pitchFamily="66" charset="0"/>
                        </a:rPr>
                        <a:t> </a:t>
                      </a:r>
                      <a:r>
                        <a:rPr lang="el-GR" sz="1600" b="1" i="0" u="none" strike="noStrike" dirty="0">
                          <a:solidFill>
                            <a:schemeClr val="tx1"/>
                          </a:solidFill>
                          <a:latin typeface="Comic Sans MS" pitchFamily="66" charset="0"/>
                        </a:rPr>
                        <a:t>επαγγέλματα μόνο για γυναίκες;</a:t>
                      </a:r>
                    </a:p>
                  </a:txBody>
                  <a:tcPr marL="0" marR="0" marT="0" marB="0" anchor="b">
                    <a:lnL>
                      <a:noFill/>
                    </a:lnL>
                    <a:lnR>
                      <a:noFill/>
                    </a:lnR>
                    <a:lnT>
                      <a:noFill/>
                    </a:lnT>
                    <a:lnB>
                      <a:noFill/>
                    </a:lnB>
                  </a:tcPr>
                </a:tc>
              </a:tr>
            </a:tbl>
          </a:graphicData>
        </a:graphic>
      </p:graphicFrame>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l="8890" r="8890"/>
          <a:stretch>
            <a:fillRect/>
          </a:stretch>
        </p:blipFill>
        <p:spPr/>
      </p:pic>
      <p:sp>
        <p:nvSpPr>
          <p:cNvPr id="7" name="6 - Τίτλος"/>
          <p:cNvSpPr txBox="1">
            <a:spLocks noGrp="1"/>
          </p:cNvSpPr>
          <p:nvPr>
            <p:ph type="ctrTitle"/>
          </p:nvPr>
        </p:nvSpPr>
        <p:spPr>
          <a:xfrm>
            <a:off x="0" y="2348880"/>
            <a:ext cx="5580112" cy="3077766"/>
          </a:xfrm>
          <a:prstGeom prst="rect">
            <a:avLst/>
          </a:prstGeom>
          <a:noFill/>
        </p:spPr>
        <p:txBody>
          <a:bodyPr wrap="square" rtlCol="0">
            <a:spAutoFit/>
          </a:bodyPr>
          <a:lstStyle/>
          <a:p>
            <a:pPr>
              <a:buClr>
                <a:srgbClr val="002060"/>
              </a:buClr>
              <a:buFont typeface="Wingdings" pitchFamily="2" charset="2"/>
              <a:buChar char="q"/>
            </a:pPr>
            <a:r>
              <a:rPr lang="el-GR" sz="2600" b="1" dirty="0" smtClean="0">
                <a:latin typeface="Comic Sans MS" pitchFamily="66" charset="0"/>
              </a:rPr>
              <a:t> </a:t>
            </a:r>
            <a:r>
              <a:rPr lang="el-GR" sz="2400" b="1" dirty="0" smtClean="0">
                <a:latin typeface="Comic Sans MS" pitchFamily="66" charset="0"/>
              </a:rPr>
              <a:t>ΟΙ ΣΧΕΣΕΙσ ΤΩΝ ΝΕΩΝ   </a:t>
            </a:r>
            <a:br>
              <a:rPr lang="el-GR" sz="2400" b="1" dirty="0" smtClean="0">
                <a:latin typeface="Comic Sans MS" pitchFamily="66" charset="0"/>
              </a:rPr>
            </a:br>
            <a:r>
              <a:rPr lang="el-GR" sz="2400" b="1" dirty="0" smtClean="0">
                <a:latin typeface="Comic Sans MS" pitchFamily="66" charset="0"/>
              </a:rPr>
              <a:t>   ΜΕ ΤΗΝ ΟΙΚΟΓΕΝΕΙΑ ΚΑΙ  </a:t>
            </a:r>
            <a:br>
              <a:rPr lang="el-GR" sz="2400" b="1" dirty="0" smtClean="0">
                <a:latin typeface="Comic Sans MS" pitchFamily="66" charset="0"/>
              </a:rPr>
            </a:br>
            <a:r>
              <a:rPr lang="el-GR" sz="2400" b="1" dirty="0" smtClean="0">
                <a:latin typeface="Comic Sans MS" pitchFamily="66" charset="0"/>
              </a:rPr>
              <a:t>   ΤΟΥΣ ΓΗΡΑΙΟΤΕΡΟΥΣ</a:t>
            </a:r>
            <a:br>
              <a:rPr lang="el-GR" sz="2400" b="1" dirty="0" smtClean="0">
                <a:latin typeface="Comic Sans MS" pitchFamily="66" charset="0"/>
              </a:rPr>
            </a:br>
            <a:endParaRPr lang="el-GR" sz="2400" b="1" dirty="0" smtClean="0">
              <a:latin typeface="Comic Sans MS" pitchFamily="66" charset="0"/>
            </a:endParaRPr>
          </a:p>
          <a:p>
            <a:pPr>
              <a:buClr>
                <a:srgbClr val="002060"/>
              </a:buClr>
              <a:buFont typeface="Wingdings" pitchFamily="2" charset="2"/>
              <a:buChar char="q"/>
            </a:pPr>
            <a:r>
              <a:rPr lang="el-GR" sz="2400" b="1" dirty="0" smtClean="0">
                <a:latin typeface="Comic Sans MS" pitchFamily="66" charset="0"/>
              </a:rPr>
              <a:t> ΝΕΟΙ ΚΑΙ ΑΝΕΡΓΙΑ</a:t>
            </a:r>
            <a:br>
              <a:rPr lang="el-GR" sz="2400" b="1" dirty="0" smtClean="0">
                <a:latin typeface="Comic Sans MS" pitchFamily="66" charset="0"/>
              </a:rPr>
            </a:br>
            <a:endParaRPr lang="el-GR" sz="2400" b="1" dirty="0" smtClean="0">
              <a:latin typeface="Comic Sans MS" pitchFamily="66" charset="0"/>
            </a:endParaRPr>
          </a:p>
          <a:p>
            <a:pPr>
              <a:buClr>
                <a:srgbClr val="002060"/>
              </a:buClr>
              <a:buFont typeface="Wingdings" pitchFamily="2" charset="2"/>
              <a:buChar char="q"/>
            </a:pPr>
            <a:r>
              <a:rPr lang="el-GR" sz="2400" b="1" dirty="0" smtClean="0">
                <a:latin typeface="Comic Sans MS" pitchFamily="66" charset="0"/>
              </a:rPr>
              <a:t> ΤΑ ΔΥΟ ΦΥΛΑ ΣΤΟΝ    </a:t>
            </a:r>
            <a:br>
              <a:rPr lang="el-GR" sz="2400" b="1" dirty="0" smtClean="0">
                <a:latin typeface="Comic Sans MS" pitchFamily="66" charset="0"/>
              </a:rPr>
            </a:br>
            <a:r>
              <a:rPr lang="el-GR" sz="2400" b="1" dirty="0" smtClean="0">
                <a:latin typeface="Comic Sans MS" pitchFamily="66" charset="0"/>
              </a:rPr>
              <a:t>   ΕΠΑΓΓΕΛΜΑΤΙΚΟ ΤΟΜΕΑ</a:t>
            </a:r>
            <a:endParaRPr lang="el-GR" sz="2400" b="1" dirty="0">
              <a:latin typeface="Comic Sans MS" pitchFamily="66" charset="0"/>
            </a:endParaRPr>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3" name="2 - Θέση αριθμού διαφάνειας"/>
          <p:cNvSpPr>
            <a:spLocks noGrp="1"/>
          </p:cNvSpPr>
          <p:nvPr>
            <p:ph type="sldNum" sz="quarter" idx="12"/>
          </p:nvPr>
        </p:nvSpPr>
        <p:spPr/>
        <p:txBody>
          <a:bodyPr/>
          <a:lstStyle/>
          <a:p>
            <a:fld id="{CBCFD8B2-F9A3-4830-B738-54C36D815756}" type="slidenum">
              <a:rPr lang="el-GR" smtClean="0"/>
              <a:pPr/>
              <a:t>20</a:t>
            </a:fld>
            <a:endParaRPr lang="el-GR"/>
          </a:p>
        </p:txBody>
      </p:sp>
      <p:graphicFrame>
        <p:nvGraphicFramePr>
          <p:cNvPr id="5" name="34 - Γράφημα"/>
          <p:cNvGraphicFramePr/>
          <p:nvPr/>
        </p:nvGraphicFramePr>
        <p:xfrm>
          <a:off x="1000100" y="1340768"/>
          <a:ext cx="7072362" cy="4588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 Πίνακας"/>
          <p:cNvGraphicFramePr>
            <a:graphicFrameLocks noGrp="1"/>
          </p:cNvGraphicFramePr>
          <p:nvPr/>
        </p:nvGraphicFramePr>
        <p:xfrm>
          <a:off x="4139952" y="692696"/>
          <a:ext cx="4361138" cy="695570"/>
        </p:xfrm>
        <a:graphic>
          <a:graphicData uri="http://schemas.openxmlformats.org/drawingml/2006/table">
            <a:tbl>
              <a:tblPr/>
              <a:tblGrid>
                <a:gridCol w="4361138"/>
              </a:tblGrid>
              <a:tr h="695570">
                <a:tc>
                  <a:txBody>
                    <a:bodyPr/>
                    <a:lstStyle/>
                    <a:p>
                      <a:pPr algn="l" fontAlgn="b"/>
                      <a:r>
                        <a:rPr lang="el-GR" sz="1600" b="1" i="0" u="none" strike="noStrike" dirty="0">
                          <a:solidFill>
                            <a:schemeClr val="tx1"/>
                          </a:solidFill>
                          <a:latin typeface="Comic Sans MS" pitchFamily="66" charset="0"/>
                        </a:rPr>
                        <a:t>Κατά την γνώμη σας, υπάρχει διαφορά  στις οικονομικές απολαβές </a:t>
                      </a:r>
                      <a:r>
                        <a:rPr lang="el-GR" sz="1600" b="1" i="0" u="none" strike="noStrike" dirty="0" smtClean="0">
                          <a:solidFill>
                            <a:schemeClr val="tx1"/>
                          </a:solidFill>
                          <a:latin typeface="Comic Sans MS" pitchFamily="66" charset="0"/>
                        </a:rPr>
                        <a:t>εξαιτίας </a:t>
                      </a:r>
                      <a:r>
                        <a:rPr lang="el-GR" sz="1600" b="1" i="0" u="none" strike="noStrike" dirty="0">
                          <a:solidFill>
                            <a:schemeClr val="tx1"/>
                          </a:solidFill>
                          <a:latin typeface="Comic Sans MS" pitchFamily="66" charset="0"/>
                        </a:rPr>
                        <a:t>του φύλου;</a:t>
                      </a:r>
                    </a:p>
                  </a:txBody>
                  <a:tcPr marL="0" marR="0" marT="0" marB="0" anchor="b">
                    <a:lnL>
                      <a:noFill/>
                    </a:lnL>
                    <a:lnR>
                      <a:noFill/>
                    </a:lnR>
                    <a:lnT>
                      <a:noFill/>
                    </a:lnT>
                    <a:lnB>
                      <a:noFill/>
                    </a:lnB>
                  </a:tcPr>
                </a:tc>
              </a:tr>
            </a:tbl>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3" name="2 - Θέση αριθμού διαφάνειας"/>
          <p:cNvSpPr>
            <a:spLocks noGrp="1"/>
          </p:cNvSpPr>
          <p:nvPr>
            <p:ph type="sldNum" sz="quarter" idx="12"/>
          </p:nvPr>
        </p:nvSpPr>
        <p:spPr/>
        <p:txBody>
          <a:bodyPr/>
          <a:lstStyle/>
          <a:p>
            <a:fld id="{CBCFD8B2-F9A3-4830-B738-54C36D815756}" type="slidenum">
              <a:rPr lang="el-GR" smtClean="0"/>
              <a:pPr/>
              <a:t>21</a:t>
            </a:fld>
            <a:endParaRPr lang="el-GR"/>
          </a:p>
        </p:txBody>
      </p:sp>
      <p:graphicFrame>
        <p:nvGraphicFramePr>
          <p:cNvPr id="4" name="35 - Γράφημα"/>
          <p:cNvGraphicFramePr/>
          <p:nvPr/>
        </p:nvGraphicFramePr>
        <p:xfrm>
          <a:off x="611560" y="1556792"/>
          <a:ext cx="7560840"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Πίνακας"/>
          <p:cNvGraphicFramePr>
            <a:graphicFrameLocks noGrp="1"/>
          </p:cNvGraphicFramePr>
          <p:nvPr/>
        </p:nvGraphicFramePr>
        <p:xfrm>
          <a:off x="4067944" y="692696"/>
          <a:ext cx="3960440" cy="792088"/>
        </p:xfrm>
        <a:graphic>
          <a:graphicData uri="http://schemas.openxmlformats.org/drawingml/2006/table">
            <a:tbl>
              <a:tblPr/>
              <a:tblGrid>
                <a:gridCol w="3960440"/>
              </a:tblGrid>
              <a:tr h="792088">
                <a:tc>
                  <a:txBody>
                    <a:bodyPr/>
                    <a:lstStyle/>
                    <a:p>
                      <a:pPr algn="ctr" fontAlgn="b"/>
                      <a:r>
                        <a:rPr lang="el-GR" sz="1400" b="1" i="0" u="none" strike="noStrike" dirty="0">
                          <a:solidFill>
                            <a:schemeClr val="tx1"/>
                          </a:solidFill>
                          <a:latin typeface="Comic Sans MS" pitchFamily="66" charset="0"/>
                        </a:rPr>
                        <a:t> </a:t>
                      </a:r>
                      <a:r>
                        <a:rPr lang="el-GR" sz="1600" b="1" i="0" u="none" strike="noStrike" dirty="0">
                          <a:solidFill>
                            <a:schemeClr val="tx1"/>
                          </a:solidFill>
                          <a:latin typeface="Comic Sans MS" pitchFamily="66" charset="0"/>
                        </a:rPr>
                        <a:t>Κατά την γνώμη σας, μια γυναίκα σταδιοδρομεί πιο δύσκολα </a:t>
                      </a:r>
                      <a:r>
                        <a:rPr lang="el-GR" sz="1600" b="1" i="0" u="none" strike="noStrike" dirty="0" err="1">
                          <a:solidFill>
                            <a:schemeClr val="tx1"/>
                          </a:solidFill>
                          <a:latin typeface="Comic Sans MS" pitchFamily="66" charset="0"/>
                        </a:rPr>
                        <a:t>απ΄τον</a:t>
                      </a:r>
                      <a:r>
                        <a:rPr lang="el-GR" sz="1600" b="1" i="0" u="none" strike="noStrike" dirty="0">
                          <a:solidFill>
                            <a:schemeClr val="tx1"/>
                          </a:solidFill>
                          <a:latin typeface="Comic Sans MS" pitchFamily="66" charset="0"/>
                        </a:rPr>
                        <a:t> άντρα;</a:t>
                      </a:r>
                    </a:p>
                  </a:txBody>
                  <a:tcPr marL="0" marR="0" marT="0" marB="0" anchor="b">
                    <a:lnL>
                      <a:noFill/>
                    </a:lnL>
                    <a:lnR>
                      <a:noFill/>
                    </a:lnR>
                    <a:lnT>
                      <a:noFill/>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3" name="2 - Θέση αριθμού διαφάνειας"/>
          <p:cNvSpPr>
            <a:spLocks noGrp="1"/>
          </p:cNvSpPr>
          <p:nvPr>
            <p:ph type="sldNum" sz="quarter" idx="12"/>
          </p:nvPr>
        </p:nvSpPr>
        <p:spPr/>
        <p:txBody>
          <a:bodyPr/>
          <a:lstStyle/>
          <a:p>
            <a:fld id="{CBCFD8B2-F9A3-4830-B738-54C36D815756}" type="slidenum">
              <a:rPr lang="el-GR" smtClean="0"/>
              <a:pPr/>
              <a:t>22</a:t>
            </a:fld>
            <a:endParaRPr lang="el-GR"/>
          </a:p>
        </p:txBody>
      </p:sp>
      <p:graphicFrame>
        <p:nvGraphicFramePr>
          <p:cNvPr id="4" name="36 - Γράφημα"/>
          <p:cNvGraphicFramePr/>
          <p:nvPr/>
        </p:nvGraphicFramePr>
        <p:xfrm>
          <a:off x="1043608" y="1412776"/>
          <a:ext cx="6912768"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Πίνακας"/>
          <p:cNvGraphicFramePr>
            <a:graphicFrameLocks noGrp="1"/>
          </p:cNvGraphicFramePr>
          <p:nvPr/>
        </p:nvGraphicFramePr>
        <p:xfrm>
          <a:off x="3779912" y="332656"/>
          <a:ext cx="4536507" cy="792088"/>
        </p:xfrm>
        <a:graphic>
          <a:graphicData uri="http://schemas.openxmlformats.org/drawingml/2006/table">
            <a:tbl>
              <a:tblPr/>
              <a:tblGrid>
                <a:gridCol w="4536507"/>
              </a:tblGrid>
              <a:tr h="792088">
                <a:tc>
                  <a:txBody>
                    <a:bodyPr/>
                    <a:lstStyle/>
                    <a:p>
                      <a:pPr algn="l" fontAlgn="b"/>
                      <a:r>
                        <a:rPr lang="el-GR" sz="1600" b="1" i="0" u="none" strike="noStrike" dirty="0">
                          <a:solidFill>
                            <a:schemeClr val="tx1"/>
                          </a:solidFill>
                          <a:latin typeface="Comic Sans MS" pitchFamily="66" charset="0"/>
                        </a:rPr>
                        <a:t>Υπάρχει</a:t>
                      </a:r>
                      <a:r>
                        <a:rPr lang="el-GR" sz="1200" b="1" i="0" u="none" strike="noStrike" dirty="0">
                          <a:solidFill>
                            <a:srgbClr val="FF0000"/>
                          </a:solidFill>
                          <a:latin typeface="Calibri"/>
                        </a:rPr>
                        <a:t> </a:t>
                      </a:r>
                      <a:r>
                        <a:rPr lang="el-GR" sz="1600" b="1" i="0" u="none" strike="noStrike" dirty="0">
                          <a:solidFill>
                            <a:schemeClr val="tx1"/>
                          </a:solidFill>
                          <a:latin typeface="Comic Sans MS" pitchFamily="66" charset="0"/>
                        </a:rPr>
                        <a:t>κάποιο συγγενικό σας πρόσωπο που έχει πέσει θύμα διάκρισης ή εκμετάλλευσης  εξαιτίας του φύλου του;</a:t>
                      </a:r>
                    </a:p>
                  </a:txBody>
                  <a:tcPr marL="0" marR="0" marT="0" marB="0" anchor="b">
                    <a:lnL>
                      <a:noFill/>
                    </a:lnL>
                    <a:lnR>
                      <a:noFill/>
                    </a:lnR>
                    <a:lnT>
                      <a:noFill/>
                    </a:lnT>
                    <a:lnB>
                      <a:noFill/>
                    </a:lnB>
                  </a:tcPr>
                </a:tc>
              </a:tr>
            </a:tbl>
          </a:graphicData>
        </a:graphic>
      </p:graphicFrame>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l="8890" r="8890"/>
          <a:stretch>
            <a:fillRect/>
          </a:stretch>
        </p:blipFill>
        <p:spPr/>
      </p:pic>
      <p:sp>
        <p:nvSpPr>
          <p:cNvPr id="5" name="4 - Υπότιτλος"/>
          <p:cNvSpPr>
            <a:spLocks noGrp="1"/>
          </p:cNvSpPr>
          <p:nvPr>
            <p:ph type="subTitle" idx="1"/>
          </p:nvPr>
        </p:nvSpPr>
        <p:spPr>
          <a:xfrm>
            <a:off x="323528" y="3284984"/>
            <a:ext cx="2232248" cy="2448272"/>
          </a:xfrm>
        </p:spPr>
        <p:txBody>
          <a:bodyPr>
            <a:normAutofit lnSpcReduction="10000"/>
          </a:bodyPr>
          <a:lstStyle/>
          <a:p>
            <a:r>
              <a:rPr lang="el-GR" b="1" dirty="0" smtClean="0">
                <a:latin typeface="Comic Sans MS" pitchFamily="66" charset="0"/>
              </a:rPr>
              <a:t>Αγγελίνας -Καρβούνης Γ.</a:t>
            </a:r>
            <a:endParaRPr lang="en-US" b="1" dirty="0" smtClean="0">
              <a:latin typeface="Comic Sans MS" pitchFamily="66" charset="0"/>
            </a:endParaRPr>
          </a:p>
          <a:p>
            <a:r>
              <a:rPr lang="el-GR" b="1" dirty="0" smtClean="0">
                <a:latin typeface="Comic Sans MS" pitchFamily="66" charset="0"/>
              </a:rPr>
              <a:t>Ανδριανόπουλος Α.</a:t>
            </a:r>
          </a:p>
          <a:p>
            <a:r>
              <a:rPr lang="el-GR" b="1" dirty="0" smtClean="0">
                <a:latin typeface="Comic Sans MS" pitchFamily="66" charset="0"/>
              </a:rPr>
              <a:t>Καραχοντζίτης Π.</a:t>
            </a:r>
          </a:p>
          <a:p>
            <a:r>
              <a:rPr lang="el-GR" b="1" dirty="0" smtClean="0">
                <a:latin typeface="Comic Sans MS" pitchFamily="66" charset="0"/>
              </a:rPr>
              <a:t>Κεχρολόγος Δ.</a:t>
            </a:r>
          </a:p>
          <a:p>
            <a:r>
              <a:rPr lang="el-GR" b="1" dirty="0" smtClean="0">
                <a:latin typeface="Comic Sans MS" pitchFamily="66" charset="0"/>
              </a:rPr>
              <a:t>Κυριάκος Α.</a:t>
            </a:r>
          </a:p>
          <a:p>
            <a:r>
              <a:rPr lang="el-GR" b="1" dirty="0" smtClean="0">
                <a:latin typeface="Comic Sans MS" pitchFamily="66" charset="0"/>
              </a:rPr>
              <a:t>Μανάβης Η.</a:t>
            </a:r>
          </a:p>
          <a:p>
            <a:r>
              <a:rPr lang="el-GR" b="1" dirty="0" smtClean="0">
                <a:latin typeface="Comic Sans MS" pitchFamily="66" charset="0"/>
              </a:rPr>
              <a:t>Μιχαλοπούλου Χ.</a:t>
            </a:r>
          </a:p>
          <a:p>
            <a:r>
              <a:rPr lang="el-GR" b="1" dirty="0" smtClean="0">
                <a:latin typeface="Comic Sans MS" pitchFamily="66" charset="0"/>
              </a:rPr>
              <a:t>Ντέντα Ε.</a:t>
            </a:r>
          </a:p>
          <a:p>
            <a:endParaRPr lang="el-GR" dirty="0"/>
          </a:p>
        </p:txBody>
      </p:sp>
      <p:sp>
        <p:nvSpPr>
          <p:cNvPr id="9" name="8 - TextBox"/>
          <p:cNvSpPr txBox="1"/>
          <p:nvPr/>
        </p:nvSpPr>
        <p:spPr>
          <a:xfrm>
            <a:off x="2699792" y="3573016"/>
            <a:ext cx="2088232" cy="2031325"/>
          </a:xfrm>
          <a:prstGeom prst="rect">
            <a:avLst/>
          </a:prstGeom>
          <a:noFill/>
        </p:spPr>
        <p:txBody>
          <a:bodyPr wrap="square" rtlCol="0">
            <a:spAutoFit/>
          </a:bodyPr>
          <a:lstStyle/>
          <a:p>
            <a:r>
              <a:rPr lang="el-GR" b="1" dirty="0" smtClean="0">
                <a:latin typeface="Comic Sans MS" pitchFamily="66" charset="0"/>
              </a:rPr>
              <a:t>Οικονόμου Δ.</a:t>
            </a:r>
          </a:p>
          <a:p>
            <a:r>
              <a:rPr lang="el-GR" b="1" dirty="0" smtClean="0">
                <a:latin typeface="Comic Sans MS" pitchFamily="66" charset="0"/>
              </a:rPr>
              <a:t>Ρέμπελος Κ.</a:t>
            </a:r>
          </a:p>
          <a:p>
            <a:r>
              <a:rPr lang="el-GR" b="1" dirty="0" smtClean="0">
                <a:latin typeface="Comic Sans MS" pitchFamily="66" charset="0"/>
              </a:rPr>
              <a:t>Σωτηρόπουλος Σ.</a:t>
            </a:r>
          </a:p>
          <a:p>
            <a:r>
              <a:rPr lang="el-GR" b="1" dirty="0" smtClean="0">
                <a:latin typeface="Comic Sans MS" pitchFamily="66" charset="0"/>
              </a:rPr>
              <a:t>Τέκνου Α.</a:t>
            </a:r>
          </a:p>
          <a:p>
            <a:r>
              <a:rPr lang="el-GR" b="1" dirty="0" smtClean="0">
                <a:latin typeface="Comic Sans MS" pitchFamily="66" charset="0"/>
              </a:rPr>
              <a:t>Τράντζας Μ.</a:t>
            </a:r>
          </a:p>
          <a:p>
            <a:r>
              <a:rPr lang="el-GR" b="1" dirty="0" smtClean="0">
                <a:latin typeface="Comic Sans MS" pitchFamily="66" charset="0"/>
              </a:rPr>
              <a:t>Τράντζας Β.</a:t>
            </a:r>
          </a:p>
          <a:p>
            <a:r>
              <a:rPr lang="el-GR" b="1" dirty="0" smtClean="0">
                <a:latin typeface="Comic Sans MS" pitchFamily="66" charset="0"/>
              </a:rPr>
              <a:t>Χρόνη Α.</a:t>
            </a:r>
          </a:p>
        </p:txBody>
      </p:sp>
      <p:sp>
        <p:nvSpPr>
          <p:cNvPr id="7" name="6 - Κυματισμός"/>
          <p:cNvSpPr/>
          <p:nvPr/>
        </p:nvSpPr>
        <p:spPr>
          <a:xfrm>
            <a:off x="467544" y="2276872"/>
            <a:ext cx="3816424" cy="1080120"/>
          </a:xfrm>
          <a:prstGeom prst="wave">
            <a:avLst>
              <a:gd name="adj1" fmla="val 12500"/>
              <a:gd name="adj2" fmla="val 1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omic Sans MS" pitchFamily="66" charset="0"/>
              </a:rPr>
              <a:t>Μαθητές της Β΄τάξης που διεξήγαγαν την έρευνα</a:t>
            </a:r>
            <a:endParaRPr lang="el-GR" b="1" dirty="0">
              <a:latin typeface="Comic Sans MS" pitchFamily="66" charset="0"/>
            </a:endParaRPr>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l="8890" r="8890"/>
          <a:stretch>
            <a:fillRect/>
          </a:stretch>
        </p:blipFill>
        <p:spPr/>
      </p:pic>
      <p:sp>
        <p:nvSpPr>
          <p:cNvPr id="5" name="4 - Υπότιτλος"/>
          <p:cNvSpPr>
            <a:spLocks noGrp="1"/>
          </p:cNvSpPr>
          <p:nvPr>
            <p:ph type="subTitle" idx="1"/>
          </p:nvPr>
        </p:nvSpPr>
        <p:spPr>
          <a:xfrm>
            <a:off x="142844" y="3786190"/>
            <a:ext cx="5000660" cy="1512168"/>
          </a:xfrm>
        </p:spPr>
        <p:txBody>
          <a:bodyPr>
            <a:normAutofit fontScale="85000" lnSpcReduction="20000"/>
          </a:bodyPr>
          <a:lstStyle/>
          <a:p>
            <a:r>
              <a:rPr lang="el-GR" sz="2200" b="1" dirty="0" smtClean="0">
                <a:latin typeface="Comic Sans MS" pitchFamily="66" charset="0"/>
              </a:rPr>
              <a:t>Μαθητές-</a:t>
            </a:r>
            <a:r>
              <a:rPr lang="el-GR" sz="2200" b="1" dirty="0" err="1" smtClean="0">
                <a:latin typeface="Comic Sans MS" pitchFamily="66" charset="0"/>
              </a:rPr>
              <a:t>τριες </a:t>
            </a:r>
            <a:r>
              <a:rPr lang="el-GR" sz="2200" b="1" dirty="0" smtClean="0">
                <a:latin typeface="Comic Sans MS" pitchFamily="66" charset="0"/>
              </a:rPr>
              <a:t>ηλικίας </a:t>
            </a:r>
          </a:p>
          <a:p>
            <a:r>
              <a:rPr lang="el-GR" sz="2200" b="1" dirty="0" smtClean="0">
                <a:latin typeface="Comic Sans MS" pitchFamily="66" charset="0"/>
              </a:rPr>
              <a:t>από 15 έως 18 ετών </a:t>
            </a:r>
          </a:p>
          <a:p>
            <a:endParaRPr lang="el-GR" sz="2200" b="1" dirty="0" smtClean="0">
              <a:latin typeface="Comic Sans MS" pitchFamily="66" charset="0"/>
            </a:endParaRPr>
          </a:p>
          <a:p>
            <a:r>
              <a:rPr lang="el-GR" sz="2200" b="1" dirty="0" smtClean="0">
                <a:latin typeface="Comic Sans MS" pitchFamily="66" charset="0"/>
              </a:rPr>
              <a:t>Σύνολο  </a:t>
            </a:r>
            <a:r>
              <a:rPr lang="en-US" sz="2200" b="1" dirty="0" smtClean="0">
                <a:latin typeface="Comic Sans MS" pitchFamily="66" charset="0"/>
              </a:rPr>
              <a:t>:</a:t>
            </a:r>
            <a:r>
              <a:rPr lang="el-GR" sz="2200" b="1" dirty="0" smtClean="0">
                <a:latin typeface="Comic Sans MS" pitchFamily="66" charset="0"/>
              </a:rPr>
              <a:t>  62  μαθητές</a:t>
            </a:r>
          </a:p>
          <a:p>
            <a:r>
              <a:rPr lang="el-GR" sz="2200" b="1" dirty="0" smtClean="0">
                <a:latin typeface="Comic Sans MS" pitchFamily="66" charset="0"/>
              </a:rPr>
              <a:t>Αγόρια  </a:t>
            </a:r>
            <a:r>
              <a:rPr lang="en-US" sz="2200" b="1" dirty="0" smtClean="0">
                <a:latin typeface="Comic Sans MS" pitchFamily="66" charset="0"/>
              </a:rPr>
              <a:t>:</a:t>
            </a:r>
            <a:r>
              <a:rPr lang="el-GR" sz="2200" b="1" dirty="0" smtClean="0">
                <a:latin typeface="Comic Sans MS" pitchFamily="66" charset="0"/>
              </a:rPr>
              <a:t>  45</a:t>
            </a:r>
          </a:p>
          <a:p>
            <a:r>
              <a:rPr lang="el-GR" sz="2200" b="1" dirty="0" smtClean="0">
                <a:latin typeface="Comic Sans MS" pitchFamily="66" charset="0"/>
              </a:rPr>
              <a:t>Κορίτσια </a:t>
            </a:r>
            <a:r>
              <a:rPr lang="en-US" sz="2200" b="1" dirty="0" smtClean="0">
                <a:latin typeface="Comic Sans MS" pitchFamily="66" charset="0"/>
              </a:rPr>
              <a:t>: </a:t>
            </a:r>
            <a:r>
              <a:rPr lang="el-GR" sz="2200" b="1" dirty="0" smtClean="0">
                <a:latin typeface="Comic Sans MS" pitchFamily="66" charset="0"/>
              </a:rPr>
              <a:t> 17</a:t>
            </a:r>
          </a:p>
          <a:p>
            <a:endParaRPr lang="el-GR" dirty="0"/>
          </a:p>
        </p:txBody>
      </p:sp>
      <p:sp>
        <p:nvSpPr>
          <p:cNvPr id="7" name="6 - Δεξιό βέλος"/>
          <p:cNvSpPr/>
          <p:nvPr/>
        </p:nvSpPr>
        <p:spPr>
          <a:xfrm>
            <a:off x="179512" y="2132856"/>
            <a:ext cx="4536504" cy="14401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Comic Sans MS" pitchFamily="66" charset="0"/>
              </a:rPr>
              <a:t>Χαρακτηριστικά του δείγματος της Έρευνας</a:t>
            </a:r>
            <a:endParaRPr lang="el-GR" sz="2400" b="1" dirty="0">
              <a:latin typeface="Comic Sans MS" pitchFamily="66" charset="0"/>
            </a:endParaRPr>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8 - Γράφημα"/>
          <p:cNvGraphicFramePr/>
          <p:nvPr/>
        </p:nvGraphicFramePr>
        <p:xfrm>
          <a:off x="1181100" y="571480"/>
          <a:ext cx="6781800" cy="5462607"/>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Θέση υποσέλιδου"/>
          <p:cNvSpPr>
            <a:spLocks noGrp="1"/>
          </p:cNvSpPr>
          <p:nvPr>
            <p:ph type="ftr" sz="quarter" idx="11"/>
          </p:nvPr>
        </p:nvSpPr>
        <p:spPr/>
        <p:txBody>
          <a:bodyPr/>
          <a:lstStyle/>
          <a:p>
            <a:r>
              <a:rPr lang="el-GR" smtClean="0"/>
              <a:t>ΝΕΑ ΕΛΛΗΝΙΚΑ  Β΄ ΤΑΞΗ  2018 - 2019                                            1ο ΕΠΑ.Λ. ΝΕΜΕΑΣ</a:t>
            </a:r>
            <a:endParaRPr lang="el-GR" dirty="0"/>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5</a:t>
            </a:fld>
            <a:endParaRPr lang="el-GR"/>
          </a:p>
        </p:txBody>
      </p:sp>
      <p:sp>
        <p:nvSpPr>
          <p:cNvPr id="6" name="5 - Ραβδωτό δεξιό βέλος"/>
          <p:cNvSpPr/>
          <p:nvPr/>
        </p:nvSpPr>
        <p:spPr>
          <a:xfrm rot="661759">
            <a:off x="196427" y="135456"/>
            <a:ext cx="1877748" cy="1236560"/>
          </a:xfrm>
          <a:prstGeom prst="stripedRightArrow">
            <a:avLst>
              <a:gd name="adj1" fmla="val 50000"/>
              <a:gd name="adj2" fmla="val 67329"/>
            </a:avLst>
          </a:prstGeom>
          <a:solidFill>
            <a:srgbClr val="DBD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smtClean="0">
                <a:solidFill>
                  <a:schemeClr val="tx1"/>
                </a:solidFill>
                <a:latin typeface="Comic Sans MS" pitchFamily="66" charset="0"/>
              </a:rPr>
              <a:t>Οι σχέσεις των νέων με την οικογένεια και τους γηραιότερους;</a:t>
            </a:r>
            <a:endParaRPr lang="el-GR" sz="900" b="1" dirty="0">
              <a:solidFill>
                <a:schemeClr val="tx1"/>
              </a:solidFill>
              <a:latin typeface="Comic Sans MS" pitchFamily="66" charset="0"/>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8 - Γράφημα"/>
          <p:cNvGraphicFramePr/>
          <p:nvPr/>
        </p:nvGraphicFramePr>
        <p:xfrm>
          <a:off x="611560" y="836712"/>
          <a:ext cx="7715304"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4" name="3 - Θέση αριθμού διαφάνειας"/>
          <p:cNvSpPr>
            <a:spLocks noGrp="1"/>
          </p:cNvSpPr>
          <p:nvPr>
            <p:ph type="sldNum" sz="quarter" idx="12"/>
          </p:nvPr>
        </p:nvSpPr>
        <p:spPr/>
        <p:txBody>
          <a:bodyPr/>
          <a:lstStyle/>
          <a:p>
            <a:fld id="{CBCFD8B2-F9A3-4830-B738-54C36D815756}" type="slidenum">
              <a:rPr lang="el-GR" smtClean="0"/>
              <a:pPr/>
              <a:t>6</a:t>
            </a:fld>
            <a:endParaRPr lang="el-G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0 - Γράφημα"/>
          <p:cNvGraphicFramePr/>
          <p:nvPr/>
        </p:nvGraphicFramePr>
        <p:xfrm>
          <a:off x="714349" y="1000108"/>
          <a:ext cx="7367614" cy="5310204"/>
        </p:xfrm>
        <a:graphic>
          <a:graphicData uri="http://schemas.openxmlformats.org/drawingml/2006/chart">
            <c:chart xmlns:c="http://schemas.openxmlformats.org/drawingml/2006/chart" xmlns:r="http://schemas.openxmlformats.org/officeDocument/2006/relationships" r:id="rId2"/>
          </a:graphicData>
        </a:graphic>
      </p:graphicFrame>
      <p:sp>
        <p:nvSpPr>
          <p:cNvPr id="3" name="21 - TextBox"/>
          <p:cNvSpPr txBox="1"/>
          <p:nvPr/>
        </p:nvSpPr>
        <p:spPr>
          <a:xfrm rot="21219678">
            <a:off x="3307056" y="456636"/>
            <a:ext cx="4030084" cy="5868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600" b="1" i="0" u="none" strike="noStrike" dirty="0">
                <a:solidFill>
                  <a:schemeClr val="dk1"/>
                </a:solidFill>
                <a:latin typeface="Comic Sans MS" pitchFamily="66" charset="0"/>
                <a:ea typeface="+mn-ea"/>
                <a:cs typeface="+mn-cs"/>
              </a:rPr>
              <a:t>Σε ποιον θα εκμυστηρευτείτε τα διάφορα προβλήματα που σας απασχολούν ;</a:t>
            </a:r>
            <a:r>
              <a:rPr lang="el-GR" sz="1600" dirty="0">
                <a:latin typeface="Comic Sans MS" pitchFamily="66" charset="0"/>
              </a:rPr>
              <a:t> </a:t>
            </a: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7</a:t>
            </a:fld>
            <a:endParaRPr lang="el-GR"/>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71802" y="428604"/>
            <a:ext cx="4643470" cy="646331"/>
          </a:xfrm>
          <a:prstGeom prst="rect">
            <a:avLst/>
          </a:prstGeom>
        </p:spPr>
        <p:txBody>
          <a:bodyPr wrap="square">
            <a:spAutoFit/>
          </a:bodyPr>
          <a:lstStyle/>
          <a:p>
            <a:r>
              <a:rPr lang="el-GR" b="1" dirty="0" smtClean="0">
                <a:latin typeface="Comic Sans MS" pitchFamily="66" charset="0"/>
              </a:rPr>
              <a:t>Μετά  από έναν τσακωμό με τους γονείς σας πώς  αντιδράτε; </a:t>
            </a:r>
            <a:endParaRPr lang="el-GR" b="1" dirty="0">
              <a:latin typeface="Comic Sans MS" pitchFamily="66" charset="0"/>
            </a:endParaRPr>
          </a:p>
        </p:txBody>
      </p:sp>
      <p:sp>
        <p:nvSpPr>
          <p:cNvPr id="4" name="3 - Θέση υποσέλιδου"/>
          <p:cNvSpPr>
            <a:spLocks noGrp="1"/>
          </p:cNvSpPr>
          <p:nvPr>
            <p:ph type="ftr" sz="quarter" idx="11"/>
          </p:nvPr>
        </p:nvSpPr>
        <p:spPr/>
        <p:txBody>
          <a:bodyPr/>
          <a:lstStyle/>
          <a:p>
            <a:r>
              <a:rPr lang="el-GR" smtClean="0"/>
              <a:t>ΝΕΑ ΕΛΛΗΝΙΚΑ  Β΄ ΤΑΞΗ  2018 - 2019                                            1ο ΕΠΑ.Λ. ΝΕΜΕΑΣ</a:t>
            </a:r>
            <a:endParaRPr lang="el-G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8</a:t>
            </a:fld>
            <a:endParaRPr lang="el-GR"/>
          </a:p>
        </p:txBody>
      </p:sp>
      <p:graphicFrame>
        <p:nvGraphicFramePr>
          <p:cNvPr id="8" name="20 - Γράφημα"/>
          <p:cNvGraphicFramePr/>
          <p:nvPr/>
        </p:nvGraphicFramePr>
        <p:xfrm>
          <a:off x="683568" y="1484784"/>
          <a:ext cx="7560840"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995936" y="285728"/>
            <a:ext cx="4433700" cy="584775"/>
          </a:xfrm>
          <a:prstGeom prst="rect">
            <a:avLst/>
          </a:prstGeom>
        </p:spPr>
        <p:txBody>
          <a:bodyPr wrap="square">
            <a:spAutoFit/>
          </a:bodyPr>
          <a:lstStyle/>
          <a:p>
            <a:r>
              <a:rPr lang="el-GR" sz="1600" b="1" dirty="0" smtClean="0">
                <a:solidFill>
                  <a:schemeClr val="dk1"/>
                </a:solidFill>
                <a:latin typeface="Comic Sans MS" pitchFamily="66" charset="0"/>
              </a:rPr>
              <a:t>Ποιοι είναι οι λόγοι που τσακώνεστε με τους μεγαλύτερούς σας;</a:t>
            </a:r>
            <a:r>
              <a:rPr lang="el-GR" sz="1600" dirty="0" smtClean="0">
                <a:latin typeface="Comic Sans MS" pitchFamily="66" charset="0"/>
              </a:rPr>
              <a:t> </a:t>
            </a:r>
            <a:endParaRPr lang="el-GR" sz="1600" dirty="0">
              <a:latin typeface="Comic Sans MS" pitchFamily="66" charset="0"/>
            </a:endParaRPr>
          </a:p>
        </p:txBody>
      </p:sp>
      <p:sp>
        <p:nvSpPr>
          <p:cNvPr id="4" name="3 - Θέση υποσέλιδου"/>
          <p:cNvSpPr>
            <a:spLocks noGrp="1"/>
          </p:cNvSpPr>
          <p:nvPr>
            <p:ph type="ftr" sz="quarter" idx="11"/>
          </p:nvPr>
        </p:nvSpPr>
        <p:spPr>
          <a:xfrm>
            <a:off x="1907704" y="6356350"/>
            <a:ext cx="4112096" cy="365125"/>
          </a:xfrm>
        </p:spPr>
        <p:txBody>
          <a:bodyPr/>
          <a:lstStyle/>
          <a:p>
            <a:r>
              <a:rPr lang="el-GR" b="1" smtClean="0">
                <a:latin typeface="Comic Sans MS" pitchFamily="66" charset="0"/>
              </a:rPr>
              <a:t>ΝΕΑ ΕΛΛΗΝΙΚΑ  Β΄ ΤΑΞΗ  2018 - 2019                                            1ο ΕΠΑ.Λ. ΝΕΜΕΑΣ</a:t>
            </a:r>
            <a:endParaRPr lang="el-GR" b="1" dirty="0">
              <a:latin typeface="Comic Sans MS" pitchFamily="66" charset="0"/>
            </a:endParaRPr>
          </a:p>
        </p:txBody>
      </p:sp>
      <p:sp>
        <p:nvSpPr>
          <p:cNvPr id="5" name="4 - Θέση αριθμού διαφάνειας"/>
          <p:cNvSpPr>
            <a:spLocks noGrp="1"/>
          </p:cNvSpPr>
          <p:nvPr>
            <p:ph type="sldNum" sz="quarter" idx="12"/>
          </p:nvPr>
        </p:nvSpPr>
        <p:spPr/>
        <p:txBody>
          <a:bodyPr/>
          <a:lstStyle/>
          <a:p>
            <a:fld id="{CBCFD8B2-F9A3-4830-B738-54C36D815756}" type="slidenum">
              <a:rPr lang="el-GR" smtClean="0"/>
              <a:pPr/>
              <a:t>9</a:t>
            </a:fld>
            <a:endParaRPr lang="el-GR"/>
          </a:p>
        </p:txBody>
      </p:sp>
      <p:graphicFrame>
        <p:nvGraphicFramePr>
          <p:cNvPr id="6" name="10 - Γράφημα"/>
          <p:cNvGraphicFramePr/>
          <p:nvPr/>
        </p:nvGraphicFramePr>
        <p:xfrm>
          <a:off x="611560" y="1196752"/>
          <a:ext cx="7272808"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677</Words>
  <Application>Microsoft Office PowerPoint</Application>
  <PresentationFormat>Προβολή στην οθόνη (4:3)</PresentationFormat>
  <Paragraphs>160</Paragraphs>
  <Slides>22</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Διαφάνεια 1</vt:lpstr>
      <vt:lpstr> ΟΙ ΣΧΕΣΕΙσ ΤΩΝ ΝΕΩΝ       ΜΕ ΤΗΝ ΟΙΚΟΓΕΝΕΙΑ ΚΑΙ      ΤΟΥΣ ΓΗΡΑΙΟΤΕΡΟΥΣ   ΝΕΟΙ ΚΑΙ ΑΝΕΡΓΙΑ   ΤΑ ΔΥΟ ΦΥΛΑ ΣΤΟΝ        ΕΠΑΓΓΕΛΜΑΤΙΚΟ ΤΟΜΕΑ</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106</cp:revision>
  <dcterms:created xsi:type="dcterms:W3CDTF">2019-05-05T21:58:24Z</dcterms:created>
  <dcterms:modified xsi:type="dcterms:W3CDTF">2019-06-11T07:55:54Z</dcterms:modified>
</cp:coreProperties>
</file>