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2" r:id="rId2"/>
    <p:sldId id="263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EFC0-51DC-49C0-84FB-EE024747A028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EEAB-DBB9-4DE3-B513-B84B31BDC9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EFC0-51DC-49C0-84FB-EE024747A028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EEAB-DBB9-4DE3-B513-B84B31BDC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EFC0-51DC-49C0-84FB-EE024747A028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EEAB-DBB9-4DE3-B513-B84B31BDC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EFC0-51DC-49C0-84FB-EE024747A028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EEAB-DBB9-4DE3-B513-B84B31BDC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EFC0-51DC-49C0-84FB-EE024747A028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CE3EEAB-DBB9-4DE3-B513-B84B31BDC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EFC0-51DC-49C0-84FB-EE024747A028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EEAB-DBB9-4DE3-B513-B84B31BDC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EFC0-51DC-49C0-84FB-EE024747A028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EEAB-DBB9-4DE3-B513-B84B31BDC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EFC0-51DC-49C0-84FB-EE024747A028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EEAB-DBB9-4DE3-B513-B84B31BDC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EFC0-51DC-49C0-84FB-EE024747A028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EEAB-DBB9-4DE3-B513-B84B31BDC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EFC0-51DC-49C0-84FB-EE024747A028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EEAB-DBB9-4DE3-B513-B84B31BDC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4EFC0-51DC-49C0-84FB-EE024747A028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EEAB-DBB9-4DE3-B513-B84B31BDC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B74EFC0-51DC-49C0-84FB-EE024747A028}" type="datetimeFigureOut">
              <a:rPr lang="en-US" smtClean="0"/>
              <a:pPr/>
              <a:t>6/11/2019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CE3EEAB-DBB9-4DE3-B513-B84B31BDC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Autofit/>
          </a:bodyPr>
          <a:lstStyle/>
          <a:p>
            <a:r>
              <a:rPr lang="el-GR" sz="2400" cap="all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cap="all" baseline="30000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ο</a:t>
            </a:r>
            <a:r>
              <a:rPr lang="el-GR" sz="2400" cap="all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 ΕΠΑΛ ΝΕΜΕΑΣ</a:t>
            </a:r>
            <a:br>
              <a:rPr lang="el-GR" sz="2400" cap="all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2400" cap="all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ΣΧΟΛΙΚΟ ΕΤΟΣ : 2018 2019</a:t>
            </a:r>
            <a:br>
              <a:rPr lang="el-GR" sz="2400" cap="all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2400" cap="all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ΜΑΘΗΜΑ: ΣΧΟΛΙΚΟΣ ΕΠΑΓΓΕΛΜΑΤΙΚΟΣ ΠΡΟΣΑΝΑΤΟΛΙΣΜΟΣ</a:t>
            </a:r>
            <a:r>
              <a:rPr lang="en-US" sz="2400" cap="all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n-US" sz="2400" cap="all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2400" cap="all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ΤΑΞΗ: Α΄</a:t>
            </a:r>
            <a:br>
              <a:rPr lang="el-GR" sz="2400" cap="all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2400" cap="all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ΥΠΕΥΘΥΝΗ ΚΑΘΗΓΗΤΡΙΑ: ΚΑΡΑΒΑ </a:t>
            </a:r>
            <a:r>
              <a:rPr lang="el-GR" sz="2400" cap="all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ΑΝΑΣΤΑΣΙΑ</a:t>
            </a:r>
            <a:br>
              <a:rPr lang="el-GR" sz="2400" cap="all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2400" cap="all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l-GR" sz="2400" cap="all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2400" cap="all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l-GR" sz="2400" cap="all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2400" cap="all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l-GR" sz="2400" cap="all" dirty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2400" cap="all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l-GR" sz="2400" cap="all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l-GR" sz="2400" cap="all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Calibri" pitchFamily="34" charset="0"/>
              </a:rPr>
              <a:t>ΘΕΜΑ: ΕΠΑΓΓΕΛΜΑΤΙΚΗ ΜΟΝΟΓΡΑΦΙΑ ΤΩΝ  ΥΠΑΛΛΗΛΩΝ ΔΙΟΙΚΗΣΗΣ ΚΑΙ ΟΙΚΟΝΟΜΙΚΩΝ ΥΠΗΡΕΣΙΩΝ</a:t>
            </a:r>
            <a:endParaRPr lang="el-GR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281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ΕΠΙΜΕΛΕΙΑ ΕΡΓΑΣΙΑΣ:</a:t>
            </a:r>
            <a:br>
              <a:rPr lang="el-GR" dirty="0"/>
            </a:b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827584" y="1997839"/>
            <a:ext cx="316835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5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Αλιάι</a:t>
            </a:r>
            <a:r>
              <a:rPr lang="el-GR" sz="2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Α.</a:t>
            </a:r>
          </a:p>
          <a:p>
            <a:r>
              <a:rPr lang="el-GR" sz="2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Αναστασίου Α.</a:t>
            </a:r>
          </a:p>
          <a:p>
            <a:r>
              <a:rPr lang="el-GR" sz="2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Δήμας Ν.</a:t>
            </a:r>
          </a:p>
          <a:p>
            <a:r>
              <a:rPr lang="el-GR" sz="25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Δούρος</a:t>
            </a:r>
            <a:r>
              <a:rPr lang="el-GR" sz="2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Σ.</a:t>
            </a:r>
          </a:p>
          <a:p>
            <a:r>
              <a:rPr lang="el-GR" sz="25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Καρυοφύλλας</a:t>
            </a:r>
            <a:r>
              <a:rPr lang="el-GR" sz="2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Γ.</a:t>
            </a:r>
          </a:p>
          <a:p>
            <a:r>
              <a:rPr lang="el-GR" sz="25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Λυκούρας</a:t>
            </a:r>
            <a:r>
              <a:rPr lang="el-GR" sz="2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Κ.</a:t>
            </a:r>
          </a:p>
          <a:p>
            <a:r>
              <a:rPr lang="el-GR" sz="25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Μαλγκιόνι</a:t>
            </a:r>
            <a:r>
              <a:rPr lang="el-GR" sz="2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Α.</a:t>
            </a:r>
          </a:p>
          <a:p>
            <a:r>
              <a:rPr lang="el-GR" sz="25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Μετούσι</a:t>
            </a:r>
            <a:r>
              <a:rPr lang="el-GR" sz="2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Α.</a:t>
            </a:r>
          </a:p>
          <a:p>
            <a:r>
              <a:rPr lang="el-GR" sz="25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Μουράτι</a:t>
            </a:r>
            <a:r>
              <a:rPr lang="el-GR" sz="2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Τ.</a:t>
            </a:r>
          </a:p>
          <a:p>
            <a:r>
              <a:rPr lang="el-GR" sz="2500" b="1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Μπελιτσιάνης</a:t>
            </a:r>
            <a:r>
              <a:rPr lang="el-GR" sz="2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Σ.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30619" y="1772816"/>
            <a:ext cx="295232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369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Calibri" pitchFamily="34" charset="0"/>
                <a:cs typeface="Calibri" pitchFamily="34" charset="0"/>
              </a:rPr>
              <a:t>Περιγραφή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Επαγγέλματος</a:t>
            </a:r>
            <a:r>
              <a:rPr lang="el-GR" dirty="0">
                <a:latin typeface="Calibri" pitchFamily="34" charset="0"/>
                <a:cs typeface="Calibri" pitchFamily="34" charset="0"/>
              </a:rPr>
              <a:t/>
            </a:r>
            <a:br>
              <a:rPr lang="el-GR" dirty="0">
                <a:latin typeface="Calibri" pitchFamily="34" charset="0"/>
                <a:cs typeface="Calibri" pitchFamily="34" charset="0"/>
              </a:rPr>
            </a:b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709160"/>
          </a:xfrm>
        </p:spPr>
        <p:txBody>
          <a:bodyPr>
            <a:normAutofit fontScale="62500" lnSpcReduction="20000"/>
          </a:bodyPr>
          <a:lstStyle/>
          <a:p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Εργάζεται ως υπάλληλος γραφείου και τα καθήκοντά του καθορίζονται από τις δραστηριότητες της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επιχείρησης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Ασχολείται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με την αρχειοθέτηση εγγράφων, με την παροχή πληροφοριών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την εξυπηρέτηση πελατών, την προετοιμασία και αποστολή επιστολών τη δακτυλογράφηση εγγράφων και το χειρισμό 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mail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και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fax</a:t>
            </a:r>
            <a:endParaRPr lang="el-GR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Δραστηριοποιείται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ως βοηθός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του λογιστή - λογιστής,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συγκεντρώνοντας και ελέγχοντας όλα τα στοιχεία που αφορούν την οικονομική κατάσταση μιας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εταιρείας 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Συμβάλλει στην οργάνωση του λογιστηρίου, υπό την εποπτεία του λογιστή, προετοιμάζει τα δελτία πωλήσεων και τα τιμολόγια, εισπράττει λογαριασμούς και εξοφλεί οφειλές της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εταιρείας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Τέλος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συμπληρώνει τα έντυπα για την εφορία και διάφορες άλλες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υπηρεσίες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87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latin typeface="Calibri" pitchFamily="34" charset="0"/>
                <a:cs typeface="Calibri" pitchFamily="34" charset="0"/>
              </a:rPr>
              <a:t>Συνθήκες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Εργασίας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Εργάζεται σε συνθήκες γραφείου, οι οποίες ποικίλλουν ανάλογα με την κτιριακή υποδομή, τις εγκαταστάσεις, το επίπεδο οργάνωσης και το εργασιακό κλίμα που επικρατεί στην επιχείρηση όπου απασχολείται. </a:t>
            </a: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Το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ωράριό του είναι κανονικό αλλά όταν υπάρχει φόρτος εργασίας εργάζεται υπερωριακά.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11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Calibri" pitchFamily="34" charset="0"/>
                <a:cs typeface="Calibri" pitchFamily="34" charset="0"/>
              </a:rPr>
              <a:t>Ιδιαίτερα Προσωπικά Χαρακτηριστικά και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Ικανότητες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Πρέπει να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είναι υπεύθυνος, εχέμυθος, μεθοδικός, προσαρμοστικός και να διαθέτει κριτική και ορθολογική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σκέψη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Πρέπει να αγαπά την τακτική, οργανωμένη και επιμελημένη δουλειά και να διαθέτει υπομονή, επιμονή και επικοινωνιακές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δεξιότητες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Η ευελιξία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και η ακρίβεια θεωρούνται απαραίτητα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προσόντα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Οφείλει να ενημερώνεται για τις νέες εξελίξεις στον τομέα των οικονομικών υπηρεσιών </a:t>
            </a:r>
            <a:endParaRPr lang="el-GR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Τέλος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να γνωρίζει τη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χρήση λογιστικών προγραμμάτων του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Η/Υ</a:t>
            </a:r>
            <a:r>
              <a:rPr lang="el-GR" dirty="0"/>
              <a:t/>
            </a:r>
            <a:br>
              <a:rPr lang="el-G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40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Calibri" pitchFamily="34" charset="0"/>
                <a:cs typeface="Calibri" pitchFamily="34" charset="0"/>
              </a:rPr>
              <a:t>Τομείς Απασχόλησης και Προοπτικές Αγοράς </a:t>
            </a:r>
            <a:r>
              <a:rPr lang="el-GR" b="1" dirty="0" smtClean="0">
                <a:latin typeface="Calibri" pitchFamily="34" charset="0"/>
                <a:cs typeface="Calibri" pitchFamily="34" charset="0"/>
              </a:rPr>
              <a:t>Εργασίας</a:t>
            </a:r>
            <a:r>
              <a:rPr lang="el-GR" dirty="0">
                <a:latin typeface="Calibri" pitchFamily="34" charset="0"/>
                <a:cs typeface="Calibri" pitchFamily="34" charset="0"/>
              </a:rPr>
              <a:t/>
            </a:r>
            <a:br>
              <a:rPr lang="el-GR" dirty="0">
                <a:latin typeface="Calibri" pitchFamily="34" charset="0"/>
                <a:cs typeface="Calibri" pitchFamily="34" charset="0"/>
              </a:rPr>
            </a:b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Μπορεί να εργαστεί ως διοικητικός υπάλληλος </a:t>
            </a:r>
            <a:endParaRPr lang="el-GR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endParaRPr lang="el-GR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ως βοηθός λογιστή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- λογιστής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σε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δημόσιες υπηρεσίες, οικονομικές υπηρεσίες υπουργείων, τράπεζες, ιδιωτικές επιχειρήσεις και εταιρείες, βιομηχανίες, χρηματιστήριο, χρηματιστηριακά γραφεία, ασφαλιστικά ταμεία κ.λπ.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l-GR" dirty="0">
                <a:solidFill>
                  <a:schemeClr val="bg1"/>
                </a:solidFill>
              </a:rPr>
              <a:t/>
            </a:r>
            <a:br>
              <a:rPr lang="el-GR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59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latin typeface="Calibri" pitchFamily="34" charset="0"/>
                <a:cs typeface="Calibri" pitchFamily="34" charset="0"/>
              </a:rPr>
              <a:t>Σπουδές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84"/>
          </a:xfrm>
        </p:spPr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el-GR" dirty="0" smtClean="0"/>
              <a:t>      </a:t>
            </a:r>
            <a:r>
              <a:rPr lang="en-US" dirty="0" smtClean="0"/>
              <a:t>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Σπουδές προσφέρονται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Στα ΕΠΑΓΓΕΛΜΑΤΙΚΑ ΛΥΚΕΙΑ (ΕΠΑ.Λ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.) στην ειδικότητα Υπαλλήλων Διοίκησης και Οικονομκών Υπηρεσιών του τομέα Οικονομικών και Διοικητικών Υπηρεσιών. Η συνολική διάρκεια φοίτησης είναι 3 χρόνια και επίπεδο σπουδών 3 (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.3475/2006). Στους αποφοίτους του ΕΠΑ.Λ. χορηγείται απολυτήριο Επαγγελματικού Λυκείου και πτυχίο ειδικότητας επιπέδου 3. Το απολυτήριο Επαγγελματικού Λυκείου είναι ισότιμο με το απολυτήριο του Γενικού Λυκείου, για την πρόσβαση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στην τριτοβάθμια εκπαίδευση, μέσα από τη διαδικασία των Πανελλαδικών Εξετάσεων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Ακόμη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, οι απόφοιτοι των ΕΠΑ.Λ., έχουν τη δυνατότητα να εγγράφονται στα ΙΕΚ και κατά προτεραιότητα σε τμήματα αντίστοιχης ή ανάλογης ειδικότητας με την ειδικότητα του πτυχίου 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τους.</a:t>
            </a:r>
          </a:p>
          <a:p>
            <a:pPr marL="137160" indent="0">
              <a:buNone/>
            </a:pPr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Στα Α.Ε.Ι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Στα Α.ΤΕ.Ι   </a:t>
            </a:r>
          </a:p>
          <a:p>
            <a:r>
              <a:rPr lang="el-GR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ΣΤΑ  ΚΟΛΛΕΓΙΑ</a:t>
            </a:r>
            <a: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l-GR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175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</TotalTime>
  <Words>423</Words>
  <Application>Microsoft Office PowerPoint</Application>
  <PresentationFormat>Προβολή στην οθόνη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Apex</vt:lpstr>
      <vt:lpstr>1ο ΕΠΑΛ ΝΕΜΕΑΣ ΣΧΟΛΙΚΟ ΕΤΟΣ : 2018 2019 ΜΑΘΗΜΑ: ΣΧΟΛΙΚΟΣ ΕΠΑΓΓΕΛΜΑΤΙΚΟΣ ΠΡΟΣΑΝΑΤΟΛΙΣΜΟΣ ΤΑΞΗ: Α΄ ΥΠΕΥΘΥΝΗ ΚΑΘΗΓΗΤΡΙΑ: ΚΑΡΑΒΑ ΑΝΑΣΤΑΣΙΑ     ΘΕΜΑ: ΕΠΑΓΓΕΛΜΑΤΙΚΗ ΜΟΝΟΓΡΑΦΙΑ ΤΩΝ  ΥΠΑΛΛΗΛΩΝ ΔΙΟΙΚΗΣΗΣ ΚΑΙ ΟΙΚΟΝΟΜΙΚΩΝ ΥΠΗΡΕΣΙΩΝ</vt:lpstr>
      <vt:lpstr>ΕΠΙΜΕΛΕΙΑ ΕΡΓΑΣΙΑΣ: </vt:lpstr>
      <vt:lpstr>Περιγραφή Επαγγέλματος </vt:lpstr>
      <vt:lpstr>Συνθήκες Εργασίας</vt:lpstr>
      <vt:lpstr>Ιδιαίτερα Προσωπικά Χαρακτηριστικά και Ικανότητες</vt:lpstr>
      <vt:lpstr>Τομείς Απασχόλησης και Προοπτικές Αγοράς Εργασίας </vt:lpstr>
      <vt:lpstr>Σπουδές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ΥΠΑΛΛΗΛΩΝ ΔΙΟΙΚΗΣΗΣ ΚΑΙ ΟΙΚΟΝΟΜΙΚΩΝ ΥΠΗΡΕΣΙΩΝ</dc:title>
  <dc:creator>Akis</dc:creator>
  <cp:lastModifiedBy>USER</cp:lastModifiedBy>
  <cp:revision>25</cp:revision>
  <dcterms:created xsi:type="dcterms:W3CDTF">2015-05-12T19:44:14Z</dcterms:created>
  <dcterms:modified xsi:type="dcterms:W3CDTF">2019-06-11T07:53:38Z</dcterms:modified>
</cp:coreProperties>
</file>