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2" r:id="rId8"/>
    <p:sldId id="267" r:id="rId9"/>
    <p:sldId id="26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84" d="100"/>
          <a:sy n="84" d="100"/>
        </p:scale>
        <p:origin x="-13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1EBE5E-22FB-4B00-AB37-5017CE10697D}" type="datetimeFigureOut">
              <a:rPr lang="el-GR" smtClean="0"/>
              <a:pPr/>
              <a:t>11/6/2019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3C6DE5-96C2-428F-8AC8-783188DBBA2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l-GR" sz="2700" dirty="0"/>
              <a:t>1</a:t>
            </a:r>
            <a:r>
              <a:rPr lang="el-GR" sz="2700" baseline="30000" dirty="0"/>
              <a:t>ο</a:t>
            </a:r>
            <a:r>
              <a:rPr lang="el-GR" sz="2700" dirty="0"/>
              <a:t> ΕΠΑΛ ΝΕΜΕΑΣ</a:t>
            </a:r>
            <a:br>
              <a:rPr lang="el-GR" sz="2700" dirty="0"/>
            </a:br>
            <a:r>
              <a:rPr lang="el-GR" sz="2700" dirty="0"/>
              <a:t>ΣΧΟΛΙΚΟ ΕΤΟΣ </a:t>
            </a:r>
            <a:r>
              <a:rPr lang="el-GR" sz="2700" dirty="0" smtClean="0"/>
              <a:t>: 2018 2019</a:t>
            </a:r>
            <a:r>
              <a:rPr lang="el-GR" sz="2700" dirty="0"/>
              <a:t/>
            </a:r>
            <a:br>
              <a:rPr lang="el-GR" sz="2700" dirty="0"/>
            </a:br>
            <a:r>
              <a:rPr lang="el-GR" sz="2700" dirty="0"/>
              <a:t>ΜΑΘΗΜΑ: ΣΧΟΛΙΚΟΣ ΕΠΑΓΓΕΛΜΑΤΙΚΟΣ </a:t>
            </a:r>
            <a:r>
              <a:rPr lang="el-GR" sz="2700" dirty="0" smtClean="0"/>
              <a:t>ΠΡΟΣΑΝΑΤΟΛΙΣΜΟΣ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l-GR" sz="2700" dirty="0" smtClean="0"/>
              <a:t>ΤΑΞΗ: Α΄</a:t>
            </a:r>
            <a:r>
              <a:rPr lang="el-GR" sz="2700" dirty="0"/>
              <a:t/>
            </a:r>
            <a:br>
              <a:rPr lang="el-GR" sz="2700" dirty="0"/>
            </a:br>
            <a:r>
              <a:rPr lang="el-GR" sz="2700" dirty="0" smtClean="0"/>
              <a:t>ΥΠΕΥΘΥΝΗ ΚΑΘΗΓΗΤΡΙΑ: ΚΑΡΑΒΑ ΑΝΑΣΤΑΣΙΑ</a:t>
            </a:r>
            <a:r>
              <a:rPr lang="el-GR" sz="2700" dirty="0"/>
              <a:t> </a:t>
            </a:r>
            <a:br>
              <a:rPr lang="el-GR" sz="2700" dirty="0"/>
            </a:br>
            <a:r>
              <a:rPr lang="el-GR" dirty="0"/>
              <a:t> 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2448272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ΘΕΜΑ: </a:t>
            </a:r>
            <a:r>
              <a:rPr lang="el-GR" sz="2800" b="1" dirty="0">
                <a:solidFill>
                  <a:schemeClr val="tx1"/>
                </a:solidFill>
              </a:rPr>
              <a:t>ΕΠΑΓΓΕΛΜΑΤΙΚΗ</a:t>
            </a:r>
            <a:r>
              <a:rPr lang="el-GR" b="1" dirty="0">
                <a:solidFill>
                  <a:schemeClr val="tx1"/>
                </a:solidFill>
              </a:rPr>
              <a:t> ΜΟΝΟΓΡΑΦΙΑ ΤΟΥ ΜΗΧΑΝΙΚΟΥ ΑΥΤΟΚΙΝΗΤΩΝ </a:t>
            </a:r>
          </a:p>
          <a:p>
            <a:endParaRPr lang="el-G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659688" cy="3158480"/>
          </a:xfrm>
        </p:spPr>
        <p:txBody>
          <a:bodyPr>
            <a:normAutofit/>
          </a:bodyPr>
          <a:lstStyle/>
          <a:p>
            <a:r>
              <a:rPr lang="el-GR" dirty="0"/>
              <a:t>ΕΠΙΜΕΛΕΙΑ ΕΡΓΑΣΙΑΣ: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7504" y="4221088"/>
            <a:ext cx="8960296" cy="2514749"/>
          </a:xfrm>
        </p:spPr>
        <p:txBody>
          <a:bodyPr>
            <a:normAutofit/>
          </a:bodyPr>
          <a:lstStyle/>
          <a:p>
            <a:r>
              <a:rPr lang="el-GR" b="1" dirty="0"/>
              <a:t>Μανώλης Τσαβαλάς</a:t>
            </a:r>
          </a:p>
          <a:p>
            <a:r>
              <a:rPr lang="el-GR" b="1" dirty="0"/>
              <a:t>Κωσταντίνος Λυκούρας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l-GR" sz="3600" b="1" dirty="0" smtClean="0"/>
              <a:t>Επαγγελματική μονογραφία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l-GR" sz="3600" b="1" dirty="0" smtClean="0"/>
              <a:t> </a:t>
            </a:r>
            <a:r>
              <a:rPr lang="el-GR" sz="3600" b="1" dirty="0"/>
              <a:t>Μηχανικός </a:t>
            </a:r>
            <a:r>
              <a:rPr lang="el-GR" sz="3600" b="1" dirty="0" smtClean="0"/>
              <a:t>αυτοκίνητων</a:t>
            </a:r>
            <a:r>
              <a:rPr lang="el-GR" sz="3600" b="1" dirty="0"/>
              <a:t/>
            </a:r>
            <a:br>
              <a:rPr lang="el-GR" sz="3600" b="1" dirty="0"/>
            </a:br>
            <a:endParaRPr lang="el-GR" sz="3600" b="1" dirty="0"/>
          </a:p>
        </p:txBody>
      </p:sp>
      <p:pic>
        <p:nvPicPr>
          <p:cNvPr id="4" name="3 - Θέση περιεχομένου" descr="Σχετική εικόνα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15516" y="1600200"/>
            <a:ext cx="674791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Περιγραφή επαγγέλματος: 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Ο Μηχανικός Αυτοκινήτων ασχολείται με την εξέταση και την επισκευή του κινητήρα του </a:t>
            </a:r>
            <a:r>
              <a:rPr lang="el-GR" sz="2800" dirty="0" smtClean="0"/>
              <a:t>αυτοκινήτου και </a:t>
            </a:r>
            <a:r>
              <a:rPr lang="el-GR" sz="2800" dirty="0"/>
              <a:t>των άλλων βασικών μηχανικών μερών του αυτοκινήτου. </a:t>
            </a:r>
            <a:endParaRPr lang="el-GR" sz="2800" dirty="0" smtClean="0"/>
          </a:p>
          <a:p>
            <a:r>
              <a:rPr lang="el-GR" sz="2800" dirty="0" smtClean="0"/>
              <a:t>Ασχολείται </a:t>
            </a:r>
            <a:r>
              <a:rPr lang="el-GR" sz="2800" dirty="0"/>
              <a:t>επίσης με τη ρύθμιση και συντήρηση του μηχανικού εξοπλισμού του αυτοκινήτου. </a:t>
            </a:r>
            <a:endParaRPr lang="el-GR" sz="2800" dirty="0" smtClean="0"/>
          </a:p>
          <a:p>
            <a:r>
              <a:rPr lang="el-GR" sz="2800" dirty="0" smtClean="0"/>
              <a:t>Συγκεκριμένα</a:t>
            </a:r>
            <a:r>
              <a:rPr lang="el-GR" sz="2800" dirty="0"/>
              <a:t>, εξετάζει με προσοχή τον κινητήρα ή το σύστημα του αυτοκινήτου που θα επισκευάσει, για να εντοπίσει τη βλάβη και να προσδιορίσει το είδος της.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Εργασιακές Συνθήκες και Περιβάλλον: 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Εργάζεται σε συνεργεία </a:t>
            </a:r>
            <a:r>
              <a:rPr lang="el-GR" dirty="0" smtClean="0"/>
              <a:t>αυτοκινήτων</a:t>
            </a:r>
          </a:p>
          <a:p>
            <a:r>
              <a:rPr lang="el-GR" dirty="0" smtClean="0"/>
              <a:t>Το </a:t>
            </a:r>
            <a:r>
              <a:rPr lang="el-GR" dirty="0"/>
              <a:t>αντικείμενο της εργασίας του απαιτεί να εργάζεται άλλοτε όρθιος και άλλοτε σκυφτός ή ξαπλωμένος κάτω από το </a:t>
            </a:r>
            <a:r>
              <a:rPr lang="el-GR" dirty="0" smtClean="0"/>
              <a:t>αυτοκίνητο</a:t>
            </a:r>
          </a:p>
          <a:p>
            <a:r>
              <a:rPr lang="el-GR" dirty="0"/>
              <a:t>Α</a:t>
            </a:r>
            <a:r>
              <a:rPr lang="el-GR" dirty="0" smtClean="0"/>
              <a:t>ντιμετωπίζει την μυρωδιά </a:t>
            </a:r>
            <a:r>
              <a:rPr lang="el-GR" dirty="0"/>
              <a:t>της βενζίνης, του </a:t>
            </a:r>
            <a:r>
              <a:rPr lang="el-GR" dirty="0" smtClean="0"/>
              <a:t>πετρελαίου και των </a:t>
            </a:r>
            <a:r>
              <a:rPr lang="el-GR" dirty="0"/>
              <a:t>λαδιών </a:t>
            </a:r>
            <a:endParaRPr lang="en-US" dirty="0" smtClean="0"/>
          </a:p>
          <a:p>
            <a:r>
              <a:rPr lang="el-GR" dirty="0" smtClean="0"/>
              <a:t>Αρκετές </a:t>
            </a:r>
            <a:r>
              <a:rPr lang="el-GR" dirty="0"/>
              <a:t>φορές, χρειάζεται να μετακινηθεί από το συνεργείο </a:t>
            </a:r>
            <a:r>
              <a:rPr lang="el-GR" dirty="0" smtClean="0"/>
              <a:t>του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Επαγγελματικές Προοπτικές: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dirty="0"/>
              <a:t>Μηχανικός Αυτοκινήτων μπορεί να εργαστεί σε συνεργείο </a:t>
            </a:r>
            <a:r>
              <a:rPr lang="el-GR" dirty="0" smtClean="0"/>
              <a:t>αυτοκινήτων</a:t>
            </a:r>
          </a:p>
          <a:p>
            <a:r>
              <a:rPr lang="el-GR" dirty="0" smtClean="0"/>
              <a:t> </a:t>
            </a:r>
            <a:r>
              <a:rPr lang="el-GR" dirty="0"/>
              <a:t>ως μηχανοτεχνίτης</a:t>
            </a:r>
            <a:r>
              <a:rPr lang="el-GR" dirty="0" smtClean="0"/>
              <a:t>,</a:t>
            </a:r>
          </a:p>
          <a:p>
            <a:r>
              <a:rPr lang="el-GR" dirty="0" smtClean="0"/>
              <a:t> </a:t>
            </a:r>
            <a:r>
              <a:rPr lang="el-GR" dirty="0"/>
              <a:t>ως τεχνίτης συστήματος πέδησης, </a:t>
            </a:r>
            <a:endParaRPr lang="el-GR" dirty="0" smtClean="0"/>
          </a:p>
          <a:p>
            <a:r>
              <a:rPr lang="el-GR" dirty="0" smtClean="0"/>
              <a:t>ως </a:t>
            </a:r>
            <a:r>
              <a:rPr lang="el-GR" dirty="0"/>
              <a:t>τεχνίτης μοτοσικλετών και μοτοποδηλάτων</a:t>
            </a:r>
            <a:r>
              <a:rPr lang="el-GR" dirty="0" smtClean="0"/>
              <a:t>,</a:t>
            </a:r>
          </a:p>
          <a:p>
            <a:r>
              <a:rPr lang="el-GR" dirty="0" smtClean="0"/>
              <a:t> </a:t>
            </a:r>
            <a:r>
              <a:rPr lang="el-GR" dirty="0"/>
              <a:t>ως τεχνίτης βαφής </a:t>
            </a:r>
            <a:r>
              <a:rPr lang="el-GR" dirty="0" smtClean="0"/>
              <a:t>και</a:t>
            </a:r>
          </a:p>
          <a:p>
            <a:r>
              <a:rPr lang="el-GR" dirty="0" smtClean="0"/>
              <a:t> </a:t>
            </a:r>
            <a:r>
              <a:rPr lang="el-GR" dirty="0"/>
              <a:t>ως </a:t>
            </a:r>
            <a:r>
              <a:rPr lang="el-GR" dirty="0" smtClean="0"/>
              <a:t>φανοποιός.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Απαιτούμενες Δεξιότητες: 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539552" y="1916832"/>
            <a:ext cx="1600200" cy="4464496"/>
          </a:xfrm>
        </p:spPr>
        <p:txBody>
          <a:bodyPr>
            <a:normAutofit/>
          </a:bodyPr>
          <a:lstStyle/>
          <a:p>
            <a:r>
              <a:rPr lang="el-GR" sz="2300" dirty="0"/>
              <a:t>Ο Μηχανικός Αυτοκινήτων χρειάζεται να διαθέτει: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/>
              <a:t>Αγάπη για τις μηχανές </a:t>
            </a:r>
          </a:p>
          <a:p>
            <a:pPr lvl="0"/>
            <a:r>
              <a:rPr lang="el-GR" dirty="0"/>
              <a:t>Επιδεξιότητα</a:t>
            </a:r>
          </a:p>
          <a:p>
            <a:pPr lvl="0"/>
            <a:r>
              <a:rPr lang="el-GR" dirty="0"/>
              <a:t>Επινοητικότητα</a:t>
            </a:r>
          </a:p>
          <a:p>
            <a:pPr lvl="0"/>
            <a:r>
              <a:rPr lang="el-GR" dirty="0"/>
              <a:t>Υπομονή</a:t>
            </a:r>
          </a:p>
          <a:p>
            <a:pPr lvl="0"/>
            <a:r>
              <a:rPr lang="el-GR" dirty="0"/>
              <a:t>Επιμονή</a:t>
            </a:r>
          </a:p>
          <a:p>
            <a:pPr lvl="0"/>
            <a:r>
              <a:rPr lang="el-GR" dirty="0"/>
              <a:t>Ευκινησία και σωματική αντοχή</a:t>
            </a:r>
          </a:p>
          <a:p>
            <a:pPr lvl="0"/>
            <a:r>
              <a:rPr lang="el-GR" dirty="0"/>
              <a:t>Παρατηρητικότητα</a:t>
            </a:r>
          </a:p>
          <a:p>
            <a:pPr lvl="0"/>
            <a:r>
              <a:rPr lang="el-GR" dirty="0"/>
              <a:t>Μεθοδικότητα</a:t>
            </a:r>
          </a:p>
          <a:p>
            <a:pPr lvl="0"/>
            <a:r>
              <a:rPr lang="el-GR" dirty="0"/>
              <a:t>Συνέπεια και επαγγελματική ευσυνειδησία.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Σπουδές:</a:t>
            </a: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3000" dirty="0"/>
              <a:t>Σπουδές παρέχονται στα πολυτεχνικά τμήματα μηχανολόγων μηχανικών των</a:t>
            </a:r>
            <a:r>
              <a:rPr lang="el-GR" sz="3000" b="1" dirty="0"/>
              <a:t> </a:t>
            </a:r>
            <a:r>
              <a:rPr lang="el-GR" sz="3000" b="1" dirty="0" smtClean="0"/>
              <a:t>Α.Τ.Ε.Ι </a:t>
            </a:r>
            <a:r>
              <a:rPr lang="el-GR" sz="3000" dirty="0"/>
              <a:t>και </a:t>
            </a:r>
            <a:r>
              <a:rPr lang="el-GR" sz="3000" b="1" dirty="0"/>
              <a:t>Α.Ε.Ι </a:t>
            </a:r>
            <a:r>
              <a:rPr lang="el-GR" sz="3000" dirty="0"/>
              <a:t>μερικά από αυτά: </a:t>
            </a:r>
          </a:p>
          <a:p>
            <a:pPr lvl="0"/>
            <a:r>
              <a:rPr lang="el-GR" sz="3500" dirty="0"/>
              <a:t>Εθνικό Μετσόβιο πολυτεχνείο</a:t>
            </a:r>
          </a:p>
          <a:p>
            <a:pPr lvl="0"/>
            <a:r>
              <a:rPr lang="el-GR" sz="3500" dirty="0"/>
              <a:t>Αριστοτέλειο Πανεπιστήμιο Θεσσαλονίκης</a:t>
            </a:r>
          </a:p>
          <a:p>
            <a:pPr lvl="0"/>
            <a:r>
              <a:rPr lang="el-GR" sz="3500" dirty="0"/>
              <a:t>Πανεπιστήμιο </a:t>
            </a:r>
            <a:r>
              <a:rPr lang="el-GR" sz="3500" dirty="0" smtClean="0"/>
              <a:t>Θεσσαλίας</a:t>
            </a:r>
            <a:endParaRPr lang="el-GR" sz="3500" dirty="0"/>
          </a:p>
          <a:p>
            <a:pPr lvl="0"/>
            <a:r>
              <a:rPr lang="el-GR" sz="3500" dirty="0"/>
              <a:t>Πανεπιστήμιο Δυτικής Μακεδονίας </a:t>
            </a:r>
          </a:p>
          <a:p>
            <a:pPr lvl="0"/>
            <a:r>
              <a:rPr lang="el-GR" sz="3500" dirty="0"/>
              <a:t>Πανεπιστήμιο Πάτρας</a:t>
            </a:r>
          </a:p>
          <a:p>
            <a:pPr lvl="0"/>
            <a:r>
              <a:rPr lang="el-GR" sz="3500" dirty="0" smtClean="0"/>
              <a:t>Α.Τ.Ε.Ι </a:t>
            </a:r>
            <a:r>
              <a:rPr lang="el-GR" sz="3500" dirty="0"/>
              <a:t>Θεσσαλονίκης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/>
              <a:t>Μερικές εικόνες σχετικά με το επάγγελμα:</a:t>
            </a:r>
            <a:endParaRPr lang="el-GR" sz="4000" b="1" dirty="0"/>
          </a:p>
        </p:txBody>
      </p:sp>
      <p:pic>
        <p:nvPicPr>
          <p:cNvPr id="5" name="4 - Θέση περιεχομένου" descr="image02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803892"/>
            <a:ext cx="3886200" cy="2142392"/>
          </a:xfrm>
        </p:spPr>
      </p:pic>
      <p:pic>
        <p:nvPicPr>
          <p:cNvPr id="6" name="5 - Θέση περιεχομένου" descr="air-condition-zografo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45050" y="2589808"/>
            <a:ext cx="3886200" cy="2570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223</Words>
  <Application>Microsoft Office PowerPoint</Application>
  <PresentationFormat>Προβολή στην οθόνη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Διάμεσος</vt:lpstr>
      <vt:lpstr>1ο ΕΠΑΛ ΝΕΜΕΑΣ ΣΧΟΛΙΚΟ ΕΤΟΣ : 2018 2019 ΜΑΘΗΜΑ: ΣΧΟΛΙΚΟΣ ΕΠΑΓΓΕΛΜΑΤΙΚΟΣ ΠΡΟΣΑΝΑΤΟΛΙΣΜΟΣ ΤΑΞΗ: Α΄ ΥΠΕΥΘΥΝΗ ΚΑΘΗΓΗΤΡΙΑ: ΚΑΡΑΒΑ ΑΝΑΣΤΑΣΙΑ    </vt:lpstr>
      <vt:lpstr>ΕΠΙΜΕΛΕΙΑ ΕΡΓΑΣΙΑΣ: </vt:lpstr>
      <vt:lpstr>  Επαγγελματική μονογραφία  Μηχανικός αυτοκίνητων </vt:lpstr>
      <vt:lpstr>Περιγραφή επαγγέλματος: </vt:lpstr>
      <vt:lpstr>Εργασιακές Συνθήκες και Περιβάλλον: </vt:lpstr>
      <vt:lpstr>Επαγγελματικές Προοπτικές:</vt:lpstr>
      <vt:lpstr>Απαιτούμενες Δεξιότητες: </vt:lpstr>
      <vt:lpstr>Σπουδές: </vt:lpstr>
      <vt:lpstr>Μερικές εικόνες σχετικά με το επάγγελμα: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1ο ΕΠΑΛ ΝΕΜΕΑΣ ΣΧΟΛΙΚΟ ΕΤΟΣ 2019 ΜΑΘΗΜΑ: ΣΧΟΛΙΚΟΣ ΕΠΑΓΓΕΛΜΑΤΙΚΟΣ ΠΡΟΣΑΝΑΤΟΛΙΣΜΟΣ ΤΑΞΗ: Α</dc:title>
  <dc:creator>bo09</dc:creator>
  <cp:lastModifiedBy>USER</cp:lastModifiedBy>
  <cp:revision>29</cp:revision>
  <dcterms:created xsi:type="dcterms:W3CDTF">2019-04-15T07:56:52Z</dcterms:created>
  <dcterms:modified xsi:type="dcterms:W3CDTF">2019-06-11T07:53:08Z</dcterms:modified>
</cp:coreProperties>
</file>