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Τίτλο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6" name="Θέση ημερομηνίας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Τίτλο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7" name="Θέση περιεχομένου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ίτλο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Τίτλο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5" name="Θέση κειμένου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Θέση περιεχομένου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Τίτλο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24" name="Θέση υποσέλιδου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περιεχομένου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29" name="Θέση υποσέλιδου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Θέση αριθμού διαφάνειας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Τίτλο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6" name="Θέση κειμένου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Θέση κειμένου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ημερομηνίας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42D166-26F1-4E70-B4D8-459482C21EF5}" type="datetimeFigureOut">
              <a:rPr lang="el-GR" smtClean="0"/>
              <a:pPr/>
              <a:t>11/6/2019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461B95-B2F0-47FC-AF06-859BC264234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τίτλου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714348" y="188640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 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b="1" baseline="30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 ΕΠΑ.Λ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ΝΕΜΕΑΣ</a:t>
            </a:r>
            <a:br>
              <a:rPr lang="el-GR" b="1" dirty="0">
                <a:latin typeface="Calibri" pitchFamily="34" charset="0"/>
                <a:cs typeface="Calibri" pitchFamily="34" charset="0"/>
              </a:rPr>
            </a:br>
            <a:r>
              <a:rPr lang="el-GR" b="1" dirty="0">
                <a:latin typeface="Calibri" pitchFamily="34" charset="0"/>
                <a:cs typeface="Calibri" pitchFamily="34" charset="0"/>
              </a:rPr>
              <a:t>Σχολικό έτος : 2018-19</a:t>
            </a:r>
            <a:br>
              <a:rPr lang="el-GR" b="1" dirty="0">
                <a:latin typeface="Calibri" pitchFamily="34" charset="0"/>
                <a:cs typeface="Calibri" pitchFamily="34" charset="0"/>
              </a:rPr>
            </a:br>
            <a:r>
              <a:rPr lang="el-GR" b="1" dirty="0">
                <a:latin typeface="Calibri" pitchFamily="34" charset="0"/>
                <a:cs typeface="Calibri" pitchFamily="34" charset="0"/>
              </a:rPr>
              <a:t>ΤΑΞΗ: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΄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44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sz="4400" b="1" dirty="0" smtClean="0">
                <a:latin typeface="Calibri" pitchFamily="34" charset="0"/>
                <a:cs typeface="Calibri" pitchFamily="34" charset="0"/>
              </a:rPr>
            </a:br>
            <a:r>
              <a:rPr lang="el-GR" b="1" dirty="0">
                <a:solidFill>
                  <a:srgbClr val="4E3B30"/>
                </a:solidFill>
                <a:latin typeface="Calibri" pitchFamily="34" charset="0"/>
                <a:cs typeface="Calibri" pitchFamily="34" charset="0"/>
              </a:rPr>
              <a:t>Μάθημα: Ερευνητική Εργασία στην Τεχνολογία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dirty="0" smtClean="0">
                <a:latin typeface="Calibri" pitchFamily="34" charset="0"/>
                <a:cs typeface="Calibri" pitchFamily="34" charset="0"/>
              </a:rPr>
            </a:br>
            <a:r>
              <a:rPr lang="el-GR" b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dirty="0" smtClean="0">
                <a:latin typeface="Calibri" pitchFamily="34" charset="0"/>
                <a:cs typeface="Calibri" pitchFamily="34" charset="0"/>
              </a:rPr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1714480" y="542926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Υπεύθυνη καθηγήτρια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  Αναστασία </a:t>
            </a:r>
            <a:r>
              <a:rPr lang="el-GR" sz="2000" b="1" dirty="0" err="1" smtClean="0">
                <a:latin typeface="Calibri" pitchFamily="34" charset="0"/>
                <a:cs typeface="Calibri" pitchFamily="34" charset="0"/>
              </a:rPr>
              <a:t>Καραβά</a:t>
            </a:r>
            <a:endParaRPr lang="el-GR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el-GR" sz="2900" b="1" dirty="0" smtClean="0">
                <a:latin typeface="Calibri" pitchFamily="34" charset="0"/>
                <a:cs typeface="Calibri" pitchFamily="34" charset="0"/>
              </a:rPr>
              <a:t>Γ. Περιγραφή  πηγών  αναζήτησης δεδομένων και ερευνητικά εργαλεία συλλογής και επεξεργασίας των δεδομένων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sz="2800" dirty="0" smtClean="0">
                <a:latin typeface="Calibri" pitchFamily="34" charset="0"/>
                <a:cs typeface="Calibri" pitchFamily="34" charset="0"/>
              </a:rPr>
            </a:b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1. Μέθοδος και ερευνητικά εργαλεία</a:t>
            </a:r>
            <a:endParaRPr lang="el-GR" sz="2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l-GR" sz="2600" dirty="0" smtClean="0">
                <a:latin typeface="Calibri" pitchFamily="34" charset="0"/>
                <a:cs typeface="Calibri" pitchFamily="34" charset="0"/>
              </a:rPr>
              <a:t>    Η μέθοδος που θα ακολουθήθηκε είναι η  </a:t>
            </a:r>
            <a:r>
              <a:rPr lang="el-GR" sz="2600" b="1" dirty="0" err="1" smtClean="0">
                <a:latin typeface="Calibri" pitchFamily="34" charset="0"/>
                <a:cs typeface="Calibri" pitchFamily="34" charset="0"/>
              </a:rPr>
              <a:t>ομαδο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-συνεργατική 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με 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έρευνα 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στην 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συγκέντρωση πληροφοριών, φωτογραφιών 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από το διαδίκτυο, 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ανάλυση παρουσίασης 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στην ομάδα έγινε 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σύνθεση εργασίας  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παρουσίασης 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στην ολομέλεια του τμήματος</a:t>
            </a:r>
          </a:p>
          <a:p>
            <a:pPr>
              <a:buNone/>
            </a:pP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2. Πηγές αναζήτησης </a:t>
            </a:r>
            <a:endParaRPr lang="en-US" sz="26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χολικό εγχειρίδιο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Φυσικής</a:t>
            </a:r>
          </a:p>
          <a:p>
            <a:pPr>
              <a:buNone/>
            </a:pPr>
            <a:r>
              <a:rPr lang="el-GR" sz="2600" b="1" dirty="0" smtClean="0">
                <a:latin typeface="Calibri" pitchFamily="34" charset="0"/>
                <a:cs typeface="Calibri" pitchFamily="34" charset="0"/>
              </a:rPr>
              <a:t>     Ιστοσελίδες</a:t>
            </a:r>
            <a:r>
              <a:rPr lang="el-GR" sz="2600" dirty="0" smtClean="0">
                <a:latin typeface="Calibri" pitchFamily="34" charset="0"/>
                <a:cs typeface="Calibri" pitchFamily="34" charset="0"/>
              </a:rPr>
              <a:t> σχετικές με το θέμα</a:t>
            </a:r>
          </a:p>
          <a:p>
            <a:pPr>
              <a:buNone/>
            </a:pPr>
            <a:endParaRPr lang="el-GR" sz="2600" dirty="0" smtClean="0">
              <a:latin typeface="Calibri" pitchFamily="34" charset="0"/>
              <a:cs typeface="Calibri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135729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Μαθητές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που συμμετείχαν στις εργασίες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2143108" y="2285992"/>
            <a:ext cx="23574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Αλιάι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Αναστασίου Α.</a:t>
            </a:r>
          </a:p>
          <a:p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Δήμας Ν.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Δούρος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Σ.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Καρυοφύλλας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Γ.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Λυκούρας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Κ.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Μαλγκιόνι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Μετούσι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Μουράτι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Τ.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Μπελιτσιάνης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Σ.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214942" y="2214554"/>
            <a:ext cx="22145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Μπίλε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Γ.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Νάκου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Ντερβίσι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Σκούπα Α.</a:t>
            </a:r>
          </a:p>
          <a:p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Σούλα Α.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Σπανορρήγα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Γ.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Σωτηροπούλου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Μ.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Τσαβαλάς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Γ.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Τσαβαλάς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Μ.</a:t>
            </a:r>
          </a:p>
          <a:p>
            <a:r>
              <a:rPr lang="el-GR" sz="1400" b="1" dirty="0" err="1" smtClean="0">
                <a:latin typeface="Calibri" pitchFamily="34" charset="0"/>
                <a:cs typeface="Calibri" pitchFamily="34" charset="0"/>
              </a:rPr>
              <a:t>Χενάι</a:t>
            </a:r>
            <a:r>
              <a:rPr lang="el-GR" sz="1400" b="1" dirty="0" smtClean="0">
                <a:latin typeface="Calibri" pitchFamily="34" charset="0"/>
                <a:cs typeface="Calibri" pitchFamily="34" charset="0"/>
              </a:rPr>
              <a:t> 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2000263"/>
          </a:xfrm>
        </p:spPr>
        <p:txBody>
          <a:bodyPr>
            <a:normAutofit/>
          </a:bodyPr>
          <a:lstStyle/>
          <a:p>
            <a:r>
              <a:rPr lang="el-GR" b="1" dirty="0" smtClean="0">
                <a:latin typeface="Calibri" pitchFamily="34" charset="0"/>
                <a:cs typeface="Calibri" pitchFamily="34" charset="0"/>
              </a:rPr>
              <a:t>ΘΕΜΑ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l-GR" b="1" dirty="0" err="1">
                <a:latin typeface="Calibri" pitchFamily="34" charset="0"/>
                <a:cs typeface="Calibri" pitchFamily="34" charset="0"/>
              </a:rPr>
              <a:t>΄</a:t>
            </a:r>
            <a:r>
              <a:rPr lang="el-GR" b="1" dirty="0" err="1" smtClean="0">
                <a:latin typeface="Calibri" pitchFamily="34" charset="0"/>
                <a:cs typeface="Calibri" pitchFamily="34" charset="0"/>
              </a:rPr>
              <a:t>ΤΕΤΡΑΜΗΝΟΥ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 « Η ΕΝΕΡΓΕΙΑ »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b="1" dirty="0" smtClean="0">
                <a:latin typeface="Calibri" pitchFamily="34" charset="0"/>
                <a:cs typeface="Calibri" pitchFamily="34" charset="0"/>
              </a:rPr>
            </a:br>
            <a:r>
              <a:rPr lang="el-GR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- Εικόνα" descr="Αποτέλεσμα εικόνας για ανανεώσιμες πηγές ενέργειας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484784"/>
            <a:ext cx="7488832" cy="437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Α . Σκοπός της έρευνας :</a:t>
            </a:r>
          </a:p>
          <a:p>
            <a:pPr>
              <a:buNone/>
            </a:pPr>
            <a:endParaRPr lang="el-GR" dirty="0"/>
          </a:p>
          <a:p>
            <a:r>
              <a:rPr lang="el-GR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 γνωρίσουν οι μαθητές τι είναι η ενέργεια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Να γνωρίσουν τις μορφές ενέργειας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 Να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μπορέσουν να δώσουν απάντηση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σχετικά με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την κάθε μορφή ενέργειας</a:t>
            </a:r>
          </a:p>
          <a:p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b="1" dirty="0">
                <a:latin typeface="Calibri" pitchFamily="34" charset="0"/>
                <a:cs typeface="Calibri" pitchFamily="34" charset="0"/>
              </a:rPr>
              <a:t>Β. Συνοπτική αιτιολόγηση του θέματος</a:t>
            </a:r>
            <a:r>
              <a:rPr lang="el-GR" dirty="0"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latin typeface="Calibri" pitchFamily="34" charset="0"/>
                <a:cs typeface="Calibri" pitchFamily="34" charset="0"/>
              </a:rPr>
            </a:b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sz="5800" b="1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5800" b="1" dirty="0" smtClean="0">
                <a:latin typeface="Calibri" pitchFamily="34" charset="0"/>
                <a:cs typeface="Calibri" pitchFamily="34" charset="0"/>
              </a:rPr>
              <a:t>. Επιστημονική </a:t>
            </a:r>
            <a:r>
              <a:rPr lang="el-GR" sz="5800" b="1" dirty="0">
                <a:latin typeface="Calibri" pitchFamily="34" charset="0"/>
                <a:cs typeface="Calibri" pitchFamily="34" charset="0"/>
              </a:rPr>
              <a:t>ταυτότητα του </a:t>
            </a:r>
            <a:r>
              <a:rPr lang="el-GR" sz="5800" b="1" dirty="0" smtClean="0">
                <a:latin typeface="Calibri" pitchFamily="34" charset="0"/>
                <a:cs typeface="Calibri" pitchFamily="34" charset="0"/>
              </a:rPr>
              <a:t>θέματος</a:t>
            </a:r>
            <a:endParaRPr lang="el-GR" sz="58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51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Προτάθηκαν </a:t>
            </a:r>
            <a:r>
              <a:rPr lang="el-GR" sz="5100" dirty="0">
                <a:latin typeface="Calibri" pitchFamily="34" charset="0"/>
                <a:cs typeface="Calibri" pitchFamily="34" charset="0"/>
              </a:rPr>
              <a:t>διάφορα θέματα από τους μαθητές 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και επιλέχθηκε </a:t>
            </a:r>
            <a:r>
              <a:rPr lang="el-GR" sz="5100" dirty="0">
                <a:latin typeface="Calibri" pitchFamily="34" charset="0"/>
                <a:cs typeface="Calibri" pitchFamily="34" charset="0"/>
              </a:rPr>
              <a:t>το θέμα από το γνωστικό πεδίο 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5100" dirty="0">
                <a:latin typeface="Calibri" pitchFamily="34" charset="0"/>
                <a:cs typeface="Calibri" pitchFamily="34" charset="0"/>
              </a:rPr>
              <a:t>σχετίζεται με το μάθημα της 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Φυσικής.</a:t>
            </a:r>
            <a:endParaRPr lang="en-US" sz="51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l-GR" sz="33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l-GR" sz="5800" b="1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5800" b="1" dirty="0" smtClean="0">
                <a:latin typeface="Calibri" pitchFamily="34" charset="0"/>
                <a:cs typeface="Calibri" pitchFamily="34" charset="0"/>
              </a:rPr>
              <a:t>. Μαθησιακά </a:t>
            </a:r>
            <a:r>
              <a:rPr lang="el-GR" sz="5800" b="1" dirty="0">
                <a:latin typeface="Calibri" pitchFamily="34" charset="0"/>
                <a:cs typeface="Calibri" pitchFamily="34" charset="0"/>
              </a:rPr>
              <a:t>οφέλη</a:t>
            </a:r>
            <a:endParaRPr lang="el-GR" sz="58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51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Οι </a:t>
            </a:r>
            <a:r>
              <a:rPr lang="el-GR" sz="5100" dirty="0">
                <a:latin typeface="Calibri" pitchFamily="34" charset="0"/>
                <a:cs typeface="Calibri" pitchFamily="34" charset="0"/>
              </a:rPr>
              <a:t>μαθητές μέσα από αυτήν την εργασία 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r>
              <a:rPr lang="el-GR" sz="5100" b="1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ρεύνησαν την </a:t>
            </a:r>
            <a:r>
              <a:rPr lang="el-GR" sz="5100" dirty="0">
                <a:latin typeface="Calibri" pitchFamily="34" charset="0"/>
                <a:cs typeface="Calibri" pitchFamily="34" charset="0"/>
              </a:rPr>
              <a:t>κάθε μορφή ενέργειας ξεχωριστά </a:t>
            </a:r>
          </a:p>
          <a:p>
            <a:r>
              <a:rPr lang="el-GR" sz="5100" b="1" dirty="0" smtClean="0">
                <a:latin typeface="Calibri" pitchFamily="34" charset="0"/>
                <a:cs typeface="Calibri" pitchFamily="34" charset="0"/>
              </a:rPr>
              <a:t>Γ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νώρισαν και προβληματίστηκαν για τα πλεονεκτήματα </a:t>
            </a:r>
            <a:r>
              <a:rPr lang="el-GR" sz="5100" dirty="0">
                <a:latin typeface="Calibri" pitchFamily="34" charset="0"/>
                <a:cs typeface="Calibri" pitchFamily="34" charset="0"/>
              </a:rPr>
              <a:t>και τα μειονεκτήματα </a:t>
            </a:r>
            <a:r>
              <a:rPr lang="el-GR" sz="5100" dirty="0" smtClean="0">
                <a:latin typeface="Calibri" pitchFamily="34" charset="0"/>
                <a:cs typeface="Calibri" pitchFamily="34" charset="0"/>
              </a:rPr>
              <a:t>των μορφών ενέργειας</a:t>
            </a:r>
            <a:endParaRPr lang="el-GR" sz="5100" dirty="0">
              <a:latin typeface="Calibri" pitchFamily="34" charset="0"/>
              <a:cs typeface="Calibri" pitchFamily="34" charset="0"/>
            </a:endParaRPr>
          </a:p>
          <a:p>
            <a:endParaRPr lang="el-GR" sz="5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3300" b="1" dirty="0">
                <a:latin typeface="Calibri" pitchFamily="34" charset="0"/>
                <a:cs typeface="Calibri" pitchFamily="34" charset="0"/>
              </a:rPr>
              <a:t>Γ. Περιγραφή  πηγών  αναζήτησης </a:t>
            </a:r>
            <a:r>
              <a:rPr lang="el-GR" sz="33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sz="3300" b="1" dirty="0" smtClean="0">
                <a:latin typeface="Calibri" pitchFamily="34" charset="0"/>
                <a:cs typeface="Calibri" pitchFamily="34" charset="0"/>
              </a:rPr>
            </a:br>
            <a:r>
              <a:rPr lang="el-GR" sz="3300" b="1" dirty="0" smtClean="0">
                <a:latin typeface="Calibri" pitchFamily="34" charset="0"/>
                <a:cs typeface="Calibri" pitchFamily="34" charset="0"/>
              </a:rPr>
              <a:t>δεδομένων </a:t>
            </a:r>
            <a:r>
              <a:rPr lang="el-GR" sz="3300" b="1" dirty="0">
                <a:latin typeface="Calibri" pitchFamily="34" charset="0"/>
                <a:cs typeface="Calibri" pitchFamily="34" charset="0"/>
              </a:rPr>
              <a:t>και ερευνητικά εργαλεία συλλογής και επεξεργασίας των </a:t>
            </a:r>
            <a:r>
              <a:rPr lang="el-GR" sz="3300" b="1" dirty="0" smtClean="0">
                <a:latin typeface="Calibri" pitchFamily="34" charset="0"/>
                <a:cs typeface="Calibri" pitchFamily="34" charset="0"/>
              </a:rPr>
              <a:t>δεδομένων</a:t>
            </a:r>
            <a:br>
              <a:rPr lang="el-GR" sz="3300" b="1" dirty="0" smtClean="0">
                <a:latin typeface="Calibri" pitchFamily="34" charset="0"/>
                <a:cs typeface="Calibri" pitchFamily="34" charset="0"/>
              </a:rPr>
            </a:br>
            <a:r>
              <a:rPr lang="el-GR" dirty="0"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latin typeface="Calibri" pitchFamily="34" charset="0"/>
                <a:cs typeface="Calibri" pitchFamily="34" charset="0"/>
              </a:rPr>
            </a:b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928803"/>
            <a:ext cx="7929618" cy="471490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l-GR" sz="2800" b="1" dirty="0" smtClean="0"/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Μέθοδος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και ερευνητικά εργαλεία</a:t>
            </a:r>
            <a:endParaRPr lang="el-G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μέθοδος που 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χρησιμοποιήθηκε  ήταν  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η  </a:t>
            </a:r>
            <a:endParaRPr lang="el-GR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l-GR" sz="2800" b="1" dirty="0" err="1" smtClean="0">
                <a:latin typeface="Calibri" pitchFamily="34" charset="0"/>
                <a:cs typeface="Calibri" pitchFamily="34" charset="0"/>
              </a:rPr>
              <a:t>ομαδο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-συνεργατική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με </a:t>
            </a:r>
            <a:r>
              <a:rPr lang="el-GR" sz="2800" b="1" dirty="0">
                <a:latin typeface="Calibri" pitchFamily="34" charset="0"/>
                <a:cs typeface="Calibri" pitchFamily="34" charset="0"/>
              </a:rPr>
              <a:t>έρευνα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 στην συγκέντρωση 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πληροφοριών 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 smtClean="0">
                <a:latin typeface="Calibri" pitchFamily="34" charset="0"/>
                <a:cs typeface="Calibri" pitchFamily="34" charset="0"/>
              </a:rPr>
              <a:t> Έγινε 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σύνθεση εργασίας ,ανάλυση 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παρουσίαση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       </a:t>
            </a:r>
          </a:p>
          <a:p>
            <a:pPr>
              <a:buNone/>
            </a:pPr>
            <a:r>
              <a:rPr lang="el-GR" sz="2800" dirty="0" smtClean="0">
                <a:latin typeface="Calibri" pitchFamily="34" charset="0"/>
                <a:cs typeface="Calibri" pitchFamily="34" charset="0"/>
              </a:rPr>
              <a:t>     στην ολομέλεια του τμήματος.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Πηγές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αναζήτησης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Σ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χολικό εγχειρίδιο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Φυσικής</a:t>
            </a:r>
          </a:p>
          <a:p>
            <a:pPr>
              <a:buNone/>
            </a:pP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      Ιστοσελίδες</a:t>
            </a:r>
            <a:r>
              <a:rPr lang="el-GR" sz="2800" dirty="0" smtClean="0">
                <a:latin typeface="Calibri" pitchFamily="34" charset="0"/>
                <a:cs typeface="Calibri" pitchFamily="34" charset="0"/>
              </a:rPr>
              <a:t> σχετικές με το θέμα</a:t>
            </a:r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b="1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>ΘΕΜΑ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:</a:t>
            </a:r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> Β΄ ΤΕΤΡΑΜΗΝΟΥ </a:t>
            </a:r>
            <a:r>
              <a:rPr lang="el-GR" sz="3200" b="1" dirty="0">
                <a:solidFill>
                  <a:srgbClr val="4E3B30"/>
                </a:solidFill>
                <a:latin typeface="Calibri" pitchFamily="34" charset="0"/>
                <a:cs typeface="Calibri" pitchFamily="34" charset="0"/>
              </a:rPr>
              <a:t> « Ο ΝΕΡΟΜΥΛΟΣ »</a:t>
            </a:r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sz="3200" b="1" dirty="0" smtClean="0">
                <a:latin typeface="Calibri" pitchFamily="34" charset="0"/>
                <a:cs typeface="Calibri" pitchFamily="34" charset="0"/>
              </a:rPr>
            </a:br>
            <a:endParaRPr lang="el-GR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- Θέση περιεχομένου" descr="Αποτέλεσμα εικόνας για πληροφοριες για τον νερομυλο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15616" y="1556792"/>
            <a:ext cx="684076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92867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latin typeface="Calibri" pitchFamily="34" charset="0"/>
                <a:cs typeface="Calibri" pitchFamily="34" charset="0"/>
              </a:rPr>
              <a:t>Α. Σκοπός της έρευνας :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 γνωρίσουν  οι μαθητές τι είναι ο                </a:t>
            </a:r>
          </a:p>
          <a:p>
            <a:pPr>
              <a:buNone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    νερόμυλος 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 Να γνωρίσουν τους τύπους του νερόμυλου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Να μπορέσουν να δώσουν απάντηση σε ποια   </a:t>
            </a:r>
          </a:p>
          <a:p>
            <a:pPr>
              <a:buNone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     μορφή ενέργειας εντάσσεται ο νερόμυλος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 Να επεξηγήσουν την χρησιμότητα του νερού</a:t>
            </a:r>
          </a:p>
          <a:p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15328" cy="108266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Β. </a:t>
            </a:r>
            <a:r>
              <a:rPr lang="el-GR" sz="3700" b="1" dirty="0" smtClean="0">
                <a:latin typeface="Calibri" pitchFamily="34" charset="0"/>
                <a:cs typeface="Calibri" pitchFamily="34" charset="0"/>
              </a:rPr>
              <a:t>Συνοπτική αιτιολόγηση του θέματος</a:t>
            </a:r>
            <a:r>
              <a:rPr lang="el-GR" sz="37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l-GR" sz="3700" dirty="0" smtClean="0">
                <a:latin typeface="Calibri" pitchFamily="34" charset="0"/>
                <a:cs typeface="Calibri" pitchFamily="34" charset="0"/>
              </a:rPr>
            </a:br>
            <a:endParaRPr lang="el-GR" sz="3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4600" b="1" dirty="0" smtClean="0">
                <a:latin typeface="Calibri" pitchFamily="34" charset="0"/>
                <a:cs typeface="Calibri" pitchFamily="34" charset="0"/>
              </a:rPr>
              <a:t>1. Επιστημονική ταυτότητα του θέματος</a:t>
            </a:r>
            <a:r>
              <a:rPr lang="el-GR" sz="41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41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l-GR" sz="3600" dirty="0" smtClean="0">
                <a:latin typeface="Calibri" pitchFamily="34" charset="0"/>
                <a:cs typeface="Calibri" pitchFamily="34" charset="0"/>
              </a:rPr>
              <a:t>Προτάθηκαν διάφορα θέματα από τους μαθητές, επιλέχθηκε  η ενότητα </a:t>
            </a:r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«ενέργεια και ισχύς» </a:t>
            </a:r>
            <a:r>
              <a:rPr lang="el-GR" sz="3600" dirty="0" smtClean="0">
                <a:latin typeface="Calibri" pitchFamily="34" charset="0"/>
                <a:cs typeface="Calibri" pitchFamily="34" charset="0"/>
              </a:rPr>
              <a:t>και το θέμα </a:t>
            </a:r>
          </a:p>
          <a:p>
            <a:pPr>
              <a:buNone/>
            </a:pPr>
            <a:r>
              <a:rPr lang="el-GR" sz="3600" dirty="0" smtClean="0">
                <a:latin typeface="Calibri" pitchFamily="34" charset="0"/>
                <a:cs typeface="Calibri" pitchFamily="34" charset="0"/>
              </a:rPr>
              <a:t>     ο </a:t>
            </a:r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Νερόμυλος</a:t>
            </a:r>
          </a:p>
          <a:p>
            <a:pPr>
              <a:buNone/>
            </a:pPr>
            <a:r>
              <a:rPr lang="el-GR" sz="4600" b="1" dirty="0" smtClean="0">
                <a:latin typeface="Calibri" pitchFamily="34" charset="0"/>
                <a:cs typeface="Calibri" pitchFamily="34" charset="0"/>
              </a:rPr>
              <a:t>2. Μαθησιακά οφέλη</a:t>
            </a:r>
            <a:endParaRPr lang="el-GR" sz="4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l-GR" sz="3600" dirty="0" smtClean="0">
                <a:latin typeface="Calibri" pitchFamily="34" charset="0"/>
                <a:cs typeface="Calibri" pitchFamily="34" charset="0"/>
              </a:rPr>
              <a:t>     Οι μαθητές μέσα από αυτήν την εργασία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sz="36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Ε</a:t>
            </a:r>
            <a:r>
              <a:rPr lang="el-GR" sz="3600" dirty="0" smtClean="0">
                <a:latin typeface="Calibri" pitchFamily="34" charset="0"/>
                <a:cs typeface="Calibri" pitchFamily="34" charset="0"/>
              </a:rPr>
              <a:t>ρεύνησαν την εξέλιξη του νερόμυλου</a:t>
            </a:r>
          </a:p>
          <a:p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Π</a:t>
            </a:r>
            <a:r>
              <a:rPr lang="el-GR" sz="3600" dirty="0" smtClean="0">
                <a:latin typeface="Calibri" pitchFamily="34" charset="0"/>
                <a:cs typeface="Calibri" pitchFamily="34" charset="0"/>
              </a:rPr>
              <a:t>εριέγραψαν τον </a:t>
            </a:r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Νερόμυλο</a:t>
            </a:r>
            <a:r>
              <a:rPr lang="el-GR" sz="3600" dirty="0" smtClean="0">
                <a:latin typeface="Calibri" pitchFamily="34" charset="0"/>
                <a:cs typeface="Calibri" pitchFamily="34" charset="0"/>
              </a:rPr>
              <a:t> καθώς και τους τύπους του</a:t>
            </a:r>
          </a:p>
          <a:p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Γ</a:t>
            </a:r>
            <a:r>
              <a:rPr lang="el-GR" sz="3600" dirty="0" smtClean="0">
                <a:latin typeface="Calibri" pitchFamily="34" charset="0"/>
                <a:cs typeface="Calibri" pitchFamily="34" charset="0"/>
              </a:rPr>
              <a:t>νώρισαν την χρησιμότητά του</a:t>
            </a:r>
          </a:p>
          <a:p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Π</a:t>
            </a:r>
            <a:r>
              <a:rPr lang="el-GR" sz="3600" dirty="0" smtClean="0">
                <a:latin typeface="Calibri" pitchFamily="34" charset="0"/>
                <a:cs typeface="Calibri" pitchFamily="34" charset="0"/>
              </a:rPr>
              <a:t>ροβληματίστηκαν  για τις επιπτώσεις του νερόμυλου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</TotalTime>
  <Words>422</Words>
  <Application>Microsoft Office PowerPoint</Application>
  <PresentationFormat>Προβολή στην οθόνη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Διαστημικό</vt:lpstr>
      <vt:lpstr>  1ο ΕΠΑ.Λ ΝΕΜΕΑΣ Σχολικό έτος : 2018-19 ΤΑΞΗ: Α΄   Μάθημα: Ερευνητική Εργασία στην Τεχνολογία    </vt:lpstr>
      <vt:lpstr>Διαφάνεια 2</vt:lpstr>
      <vt:lpstr>ΘΕΜΑ: A΄ΤΕΤΡΑΜΗΝΟΥ « Η ΕΝΕΡΓΕΙΑ »  </vt:lpstr>
      <vt:lpstr>Διαφάνεια 4</vt:lpstr>
      <vt:lpstr>Β. Συνοπτική αιτιολόγηση του θέματος </vt:lpstr>
      <vt:lpstr>Γ. Περιγραφή  πηγών  αναζήτησης  δεδομένων και ερευνητικά εργαλεία συλλογής και επεξεργασίας των δεδομένων  </vt:lpstr>
      <vt:lpstr>ΘΕΜΑ : Β΄ ΤΕΤΡΑΜΗΝΟΥ  « Ο ΝΕΡΟΜΥΛΟΣ » </vt:lpstr>
      <vt:lpstr>Α. Σκοπός της έρευνας :  </vt:lpstr>
      <vt:lpstr>Β. Συνοπτική αιτιολόγηση του θέματος </vt:lpstr>
      <vt:lpstr>Γ. Περιγραφή  πηγών  αναζήτησης δεδομένων και ερευνητικά εργαλεία συλλογής και επεξεργασίας των δεδομένων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1o  ΕΠΑ.Λ ΝΕΜΕΑΣ Σχολικό έτος : 2018-19 ΤΑΞΗ: Α΄   Μάθημα: Ερευνητική Εργασία στην Τεχνολογία</dc:title>
  <dc:creator>a104</dc:creator>
  <cp:lastModifiedBy>USER</cp:lastModifiedBy>
  <cp:revision>105</cp:revision>
  <dcterms:created xsi:type="dcterms:W3CDTF">2019-05-07T05:30:18Z</dcterms:created>
  <dcterms:modified xsi:type="dcterms:W3CDTF">2019-06-11T07:52:48Z</dcterms:modified>
</cp:coreProperties>
</file>